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716" r:id="rId4"/>
    <p:sldMasterId id="2147483732" r:id="rId5"/>
    <p:sldMasterId id="2147483748" r:id="rId6"/>
  </p:sldMasterIdLst>
  <p:notesMasterIdLst>
    <p:notesMasterId r:id="rId22"/>
  </p:notesMasterIdLst>
  <p:sldIdLst>
    <p:sldId id="261" r:id="rId7"/>
    <p:sldId id="262" r:id="rId8"/>
    <p:sldId id="263" r:id="rId9"/>
    <p:sldId id="267" r:id="rId10"/>
    <p:sldId id="264" r:id="rId11"/>
    <p:sldId id="266" r:id="rId12"/>
    <p:sldId id="270" r:id="rId13"/>
    <p:sldId id="269" r:id="rId14"/>
    <p:sldId id="271" r:id="rId15"/>
    <p:sldId id="272" r:id="rId16"/>
    <p:sldId id="260" r:id="rId17"/>
    <p:sldId id="256" r:id="rId18"/>
    <p:sldId id="257" r:id="rId19"/>
    <p:sldId id="258" r:id="rId20"/>
    <p:sldId id="259"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7" d="100"/>
          <a:sy n="87" d="100"/>
        </p:scale>
        <p:origin x="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43EBD-1CB6-4DB0-9B95-AD33780A00B9}" type="datetimeFigureOut">
              <a:rPr lang="it-IT" smtClean="0"/>
              <a:t>21/05/2016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980A3-7591-47D8-A415-22838F444D8F}" type="slidenum">
              <a:rPr lang="it-IT" smtClean="0"/>
              <a:t>‹#›</a:t>
            </a:fld>
            <a:endParaRPr lang="it-IT"/>
          </a:p>
        </p:txBody>
      </p:sp>
    </p:spTree>
    <p:extLst>
      <p:ext uri="{BB962C8B-B14F-4D97-AF65-F5344CB8AC3E}">
        <p14:creationId xmlns:p14="http://schemas.microsoft.com/office/powerpoint/2010/main" val="177607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810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5/21/2016 3:46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85898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5/21/2016 3:46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8823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72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Aggiornare</a:t>
            </a:r>
            <a:r>
              <a:rPr lang="en-US" dirty="0"/>
              <a:t> I </a:t>
            </a:r>
            <a:r>
              <a:rPr lang="en-US" dirty="0" err="1"/>
              <a:t>loghi</a:t>
            </a:r>
            <a:r>
              <a:rPr lang="en-US" dirty="0"/>
              <a:t> in </a:t>
            </a:r>
            <a:r>
              <a:rPr lang="en-US" dirty="0" err="1"/>
              <a:t>alta</a:t>
            </a:r>
            <a:r>
              <a:rPr lang="en-US" dirty="0"/>
              <a:t> </a:t>
            </a:r>
            <a:r>
              <a:rPr lang="en-US" dirty="0" err="1"/>
              <a:t>risoluzione</a:t>
            </a:r>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77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533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1257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89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5/21/2016 3:46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91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5/21/2016 3:46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945359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5/21/2016 3:46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4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4.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5.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21/05/2016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7439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21/05/2016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5281348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783352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27644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22857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873917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54751624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9131340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158200941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1336391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8892747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25746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21/05/2016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3492362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13146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64390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94060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08740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50938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12079780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70338876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1518704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41364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53493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4164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2079229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13090433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1858665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31433103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eaLnBrk="1" hangingPunct="1">
              <a:defRPr/>
            </a:pPr>
            <a:endParaRPr lang="en-US" sz="183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13714439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eaLnBrk="1" fontAlgn="auto" hangingPunct="1">
              <a:spcBef>
                <a:spcPts val="0"/>
              </a:spcBef>
              <a:spcAft>
                <a:spcPts val="0"/>
              </a:spcAft>
              <a:defRPr/>
            </a:pPr>
            <a:endParaRPr lang="en-US" sz="1631" kern="0">
              <a:solidFill>
                <a:srgbClr val="292929"/>
              </a:solidFill>
              <a:latin typeface="Segoe UI"/>
              <a:ea typeface="+mn-ea"/>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6165185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6087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06414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2983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63710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1246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9227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37690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816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9423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21/05/2016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956641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3825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447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06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58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33598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0709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7616116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7015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6607755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57670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21/05/2016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67441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07027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12" y="19923"/>
            <a:ext cx="12192000" cy="6822218"/>
          </a:xfrm>
          <a:prstGeom prst="rect">
            <a:avLst/>
          </a:prstGeom>
        </p:spPr>
      </p:pic>
      <p:sp>
        <p:nvSpPr>
          <p:cNvPr id="3" name="TextBox 2"/>
          <p:cNvSpPr txBox="1"/>
          <p:nvPr userDrawn="1"/>
        </p:nvSpPr>
        <p:spPr>
          <a:xfrm>
            <a:off x="8785274" y="24147"/>
            <a:ext cx="3284628" cy="1234236"/>
          </a:xfrm>
          <a:prstGeom prst="rect">
            <a:avLst/>
          </a:prstGeom>
          <a:noFill/>
        </p:spPr>
        <p:txBody>
          <a:bodyPr wrap="square" lIns="179285" tIns="143428" rIns="179285" bIns="143428" rtlCol="0">
            <a:spAutoFit/>
          </a:bodyPr>
          <a:lstStyle/>
          <a:p>
            <a:pPr algn="r">
              <a:lnSpc>
                <a:spcPct val="90000"/>
              </a:lnSpc>
              <a:spcAft>
                <a:spcPts val="588"/>
              </a:spcAft>
            </a:pPr>
            <a:r>
              <a:rPr lang="en-US" sz="3921" b="1" dirty="0" err="1">
                <a:gradFill>
                  <a:gsLst>
                    <a:gs pos="2917">
                      <a:schemeClr val="tx1"/>
                    </a:gs>
                    <a:gs pos="30000">
                      <a:schemeClr val="tx1"/>
                    </a:gs>
                  </a:gsLst>
                  <a:lin ang="5400000" scaled="0"/>
                </a:gradFill>
                <a:latin typeface="+mj-lt"/>
              </a:rPr>
              <a:t>CloudTech</a:t>
            </a:r>
            <a:endParaRPr lang="en-US" sz="3921" b="1" dirty="0">
              <a:gradFill>
                <a:gsLst>
                  <a:gs pos="2917">
                    <a:schemeClr val="tx1"/>
                  </a:gs>
                  <a:gs pos="30000">
                    <a:schemeClr val="tx1"/>
                  </a:gs>
                </a:gsLst>
                <a:lin ang="5400000" scaled="0"/>
              </a:gradFill>
              <a:latin typeface="+mj-lt"/>
            </a:endParaRPr>
          </a:p>
          <a:p>
            <a:pPr algn="r">
              <a:lnSpc>
                <a:spcPct val="90000"/>
              </a:lnSpc>
              <a:spcAft>
                <a:spcPts val="588"/>
              </a:spcAft>
            </a:pPr>
            <a:r>
              <a:rPr lang="en-US" sz="2353" b="1" dirty="0">
                <a:gradFill>
                  <a:gsLst>
                    <a:gs pos="2917">
                      <a:schemeClr val="tx1"/>
                    </a:gs>
                    <a:gs pos="30000">
                      <a:schemeClr val="tx1"/>
                    </a:gs>
                  </a:gsLst>
                  <a:lin ang="5400000" scaled="0"/>
                </a:gradFill>
                <a:latin typeface="+mj-lt"/>
              </a:rPr>
              <a:t>Marrakesh 2016</a:t>
            </a:r>
            <a:endParaRPr lang="en-US" sz="3137"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8" name="Rectangle 7"/>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266569652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4" name="Rectangle 3"/>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993014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5759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49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5430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6616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845302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5666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12472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C63AD02-4BEB-4A8B-989B-82E3476E03D7}" type="datetimeFigureOut">
              <a:rPr lang="it-IT" smtClean="0"/>
              <a:t>21/05/2016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156930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00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9739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9224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51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921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00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9971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2932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499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898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C63AD02-4BEB-4A8B-989B-82E3476E03D7}" type="datetimeFigureOut">
              <a:rPr lang="it-IT" smtClean="0"/>
              <a:t>21/05/2016</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968641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976226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922050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835595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3070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086363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406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2" name="Rectangle 11"/>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033404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Rectangle 8"/>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799155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804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3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C63AD02-4BEB-4A8B-989B-82E3476E03D7}" type="datetimeFigureOut">
              <a:rPr lang="it-IT" smtClean="0"/>
              <a:t>21/05/2016</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469947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91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1646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5270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6244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886019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371601"/>
            <a:ext cx="11151917" cy="2184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22855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2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5314619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57770"/>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427504340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C63AD02-4BEB-4A8B-989B-82E3476E03D7}" type="datetimeFigureOut">
              <a:rPr lang="it-IT" smtClean="0"/>
              <a:t>21/05/2016</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7695012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1" name="Text Placeholder 11"/>
          <p:cNvSpPr>
            <a:spLocks noGrp="1"/>
          </p:cNvSpPr>
          <p:nvPr>
            <p:ph type="body" sz="quarter" idx="13"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lvl="0" indent="0" algn="l" defTabSz="914400" rtl="0" eaLnBrk="1" latinLnBrk="0" hangingPunct="1">
              <a:lnSpc>
                <a:spcPct val="100000"/>
              </a:lnSpc>
              <a:spcBef>
                <a:spcPct val="20000"/>
              </a:spcBef>
              <a:buFont typeface="Arial" panose="020B0604020202020204" pitchFamily="34" charset="0"/>
              <a:buNone/>
            </a:pPr>
            <a:r>
              <a:rPr lang="en-US" sz="1400" dirty="0"/>
              <a:t>Substitute with your text description about the topic expressed in the title.</a:t>
            </a:r>
          </a:p>
          <a:p>
            <a:pPr marL="0" lvl="0" indent="0" algn="l" defTabSz="914400" rtl="0" eaLnBrk="1" latinLnBrk="0" hangingPunct="1">
              <a:lnSpc>
                <a:spcPct val="100000"/>
              </a:lnSpc>
              <a:spcBef>
                <a:spcPct val="20000"/>
              </a:spcBef>
              <a:buFont typeface="Arial" panose="020B0604020202020204" pitchFamily="34" charset="0"/>
              <a:buNone/>
            </a:pPr>
            <a:r>
              <a:rPr lang="da-DK" sz="1400" dirty="0"/>
              <a:t>Lorem ipsum dolor sit amet, vel assentior deterruisset no.</a:t>
            </a:r>
            <a:endParaRPr lang="en-US" sz="1400" dirty="0"/>
          </a:p>
        </p:txBody>
      </p:sp>
      <p:sp>
        <p:nvSpPr>
          <p:cNvPr id="4" name="Title 3"/>
          <p:cNvSpPr>
            <a:spLocks noGrp="1"/>
          </p:cNvSpPr>
          <p:nvPr>
            <p:ph type="title" hasCustomPrompt="1"/>
          </p:nvPr>
        </p:nvSpPr>
        <p:spPr>
          <a:xfrm>
            <a:off x="288000" y="183837"/>
            <a:ext cx="2487600" cy="928800"/>
          </a:xfrm>
          <a:prstGeom prst="rect">
            <a:avLst/>
          </a:prstGeom>
        </p:spPr>
        <p:txBody>
          <a:bodyPr/>
          <a:lstStyle>
            <a:lvl1pPr>
              <a:defRPr lang="it-IT" sz="2400" b="1" kern="1200" cap="none" spc="-100" baseline="0" dirty="0">
                <a:ln w="3175">
                  <a:noFill/>
                </a:ln>
                <a:solidFill>
                  <a:schemeClr val="tx1">
                    <a:lumMod val="90000"/>
                    <a:lumOff val="10000"/>
                  </a:schemeClr>
                </a:solidFill>
                <a:effectLst/>
                <a:latin typeface="+mj-lt"/>
                <a:ea typeface="Segoe UI" pitchFamily="34" charset="0"/>
                <a:cs typeface="Segoe UI" pitchFamily="34" charset="0"/>
              </a:defRPr>
            </a:lvl1pPr>
          </a:lstStyle>
          <a:p>
            <a:r>
              <a:rPr lang="en-US" noProof="0" dirty="0"/>
              <a:t>UPPERCASE  PROJECT NAME</a:t>
            </a:r>
          </a:p>
        </p:txBody>
      </p:sp>
    </p:spTree>
    <p:extLst>
      <p:ext uri="{BB962C8B-B14F-4D97-AF65-F5344CB8AC3E}">
        <p14:creationId xmlns:p14="http://schemas.microsoft.com/office/powerpoint/2010/main" val="185359364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12" name="Text Placeholder 11"/>
          <p:cNvSpPr>
            <a:spLocks noGrp="1"/>
          </p:cNvSpPr>
          <p:nvPr>
            <p:ph type="body" sz="quarter" idx="10" hasCustomPrompt="1"/>
          </p:nvPr>
        </p:nvSpPr>
        <p:spPr>
          <a:xfrm>
            <a:off x="288000" y="1713600"/>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4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448717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40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3887240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1047709118"/>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1713600"/>
            <a:ext cx="2489200" cy="499985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85558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S_content_clea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475008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67249514"/>
      </p:ext>
    </p:extLst>
  </p:cSld>
  <p:clrMapOvr>
    <a:masterClrMapping/>
  </p:clrMapOvr>
  <p:transition spd="slow">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1589344334"/>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406231579"/>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33"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164873214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21/05/2016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561098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2196536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02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177575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63160"/>
      </p:ext>
    </p:extLst>
  </p:cSld>
  <p:clrMapOvr>
    <a:masterClrMapping/>
  </p:clrMapOvr>
  <p:transition spd="slow">
    <p:pu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1792179191"/>
      </p:ext>
    </p:extLst>
  </p:cSld>
  <p:clrMapOvr>
    <a:masterClrMapping/>
  </p:clrMapOvr>
  <p:transition spd="slow">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383662" y="447795"/>
            <a:ext cx="2142051" cy="928237"/>
          </a:xfrm>
          <a:prstGeom prst="rect">
            <a:avLst/>
          </a:prstGeom>
        </p:spPr>
        <p:txBody>
          <a:bodyPr/>
          <a:lstStyle>
            <a:lvl1pPr>
              <a:defRPr sz="2400" b="1" baseline="0"/>
            </a:lvl1pPr>
          </a:lstStyle>
          <a:p>
            <a:r>
              <a:rPr lang="it-IT" dirty="0"/>
              <a:t>UPPERCASE TITLE HERE</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425450" y="1714499"/>
            <a:ext cx="2101850" cy="3433763"/>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lvl="0"/>
            <a:r>
              <a:rPr lang="da-DK" sz="1400" dirty="0"/>
              <a:t>Lorem ipsum dolor sit amet, vel assentior deterruisset no.</a:t>
            </a:r>
            <a:endParaRPr lang="en-US" sz="1400" dirty="0"/>
          </a:p>
        </p:txBody>
      </p:sp>
      <p:sp>
        <p:nvSpPr>
          <p:cNvPr id="16" name="Text Placeholder 11"/>
          <p:cNvSpPr>
            <a:spLocks noGrp="1"/>
          </p:cNvSpPr>
          <p:nvPr>
            <p:ph type="body" sz="quarter" idx="11" hasCustomPrompt="1"/>
          </p:nvPr>
        </p:nvSpPr>
        <p:spPr>
          <a:xfrm>
            <a:off x="-2727696" y="1714500"/>
            <a:ext cx="2101850" cy="1751014"/>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5" name="Text Placeholder 4"/>
          <p:cNvSpPr>
            <a:spLocks noGrp="1"/>
          </p:cNvSpPr>
          <p:nvPr>
            <p:ph type="body" sz="quarter" idx="12" hasCustomPrompt="1"/>
          </p:nvPr>
        </p:nvSpPr>
        <p:spPr>
          <a:xfrm>
            <a:off x="3440480" y="1703867"/>
            <a:ext cx="5326916" cy="431117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2000" baseline="0"/>
            </a:lvl1pPr>
            <a:lvl2pPr marL="457108" indent="0">
              <a:buNone/>
              <a:defRPr/>
            </a:lvl2pPr>
            <a:lvl3pPr marL="914218" indent="0">
              <a:buNone/>
              <a:defRPr/>
            </a:lvl3pPr>
            <a:lvl4pPr marL="1371326" indent="0">
              <a:buNone/>
              <a:defRPr/>
            </a:lvl4pPr>
            <a:lvl5pPr marL="1828435" indent="0">
              <a:buNone/>
              <a:defRPr/>
            </a:lvl5pPr>
          </a:lstStyle>
          <a:p>
            <a:pPr lvl="0"/>
            <a:r>
              <a:rPr lang="en-US" dirty="0"/>
              <a:t>Write here the content of the slide.</a:t>
            </a:r>
          </a:p>
          <a:p>
            <a:pPr lvl="0"/>
            <a:r>
              <a:rPr lang="en-US" dirty="0" err="1"/>
              <a:t>orem</a:t>
            </a:r>
            <a:r>
              <a:rPr lang="en-US" dirty="0"/>
              <a:t> ipsum dolor sit </a:t>
            </a:r>
            <a:r>
              <a:rPr lang="en-US" dirty="0" err="1"/>
              <a:t>amet</a:t>
            </a:r>
            <a:r>
              <a:rPr lang="en-US" dirty="0"/>
              <a:t>, </a:t>
            </a:r>
            <a:r>
              <a:rPr lang="en-US" dirty="0" err="1"/>
              <a:t>vel</a:t>
            </a:r>
            <a:r>
              <a:rPr lang="en-US" dirty="0"/>
              <a:t> </a:t>
            </a:r>
            <a:r>
              <a:rPr lang="en-US" dirty="0" err="1"/>
              <a:t>assentior</a:t>
            </a:r>
            <a:r>
              <a:rPr lang="en-US" dirty="0"/>
              <a:t> </a:t>
            </a:r>
            <a:r>
              <a:rPr lang="en-US" dirty="0" err="1"/>
              <a:t>deterruisset</a:t>
            </a:r>
            <a:r>
              <a:rPr lang="en-US" dirty="0"/>
              <a:t> no. Cu </a:t>
            </a:r>
            <a:r>
              <a:rPr lang="en-US" dirty="0" err="1"/>
              <a:t>purto</a:t>
            </a:r>
            <a:r>
              <a:rPr lang="en-US" dirty="0"/>
              <a:t> </a:t>
            </a:r>
            <a:r>
              <a:rPr lang="en-US" dirty="0" err="1"/>
              <a:t>reprehendunt</a:t>
            </a:r>
            <a:r>
              <a:rPr lang="en-US" dirty="0"/>
              <a:t> </a:t>
            </a:r>
            <a:r>
              <a:rPr lang="en-US" dirty="0" err="1"/>
              <a:t>nec</a:t>
            </a:r>
            <a:r>
              <a:rPr lang="en-US" dirty="0"/>
              <a:t>, </a:t>
            </a:r>
            <a:r>
              <a:rPr lang="en-US" dirty="0" err="1"/>
              <a:t>est</a:t>
            </a:r>
            <a:r>
              <a:rPr lang="en-US" dirty="0"/>
              <a:t> </a:t>
            </a:r>
            <a:r>
              <a:rPr lang="en-US" dirty="0" err="1"/>
              <a:t>te</a:t>
            </a:r>
            <a:r>
              <a:rPr lang="en-US" dirty="0"/>
              <a:t> </a:t>
            </a:r>
            <a:r>
              <a:rPr lang="en-US" dirty="0" err="1"/>
              <a:t>debet</a:t>
            </a:r>
            <a:r>
              <a:rPr lang="en-US" dirty="0"/>
              <a:t> partem </a:t>
            </a:r>
            <a:r>
              <a:rPr lang="en-US" dirty="0" err="1"/>
              <a:t>veritus</a:t>
            </a:r>
            <a:r>
              <a:rPr lang="en-US" dirty="0"/>
              <a:t>. Has sale </a:t>
            </a:r>
            <a:r>
              <a:rPr lang="en-US" dirty="0" err="1"/>
              <a:t>graecis</a:t>
            </a:r>
            <a:r>
              <a:rPr lang="en-US" dirty="0"/>
              <a:t> </a:t>
            </a:r>
            <a:r>
              <a:rPr lang="en-US" dirty="0" err="1"/>
              <a:t>sapientem</a:t>
            </a:r>
            <a:r>
              <a:rPr lang="en-US" dirty="0"/>
              <a:t> </a:t>
            </a:r>
            <a:r>
              <a:rPr lang="en-US" dirty="0" err="1"/>
              <a:t>ea</a:t>
            </a:r>
            <a:r>
              <a:rPr lang="en-US" dirty="0"/>
              <a:t>, </a:t>
            </a:r>
            <a:r>
              <a:rPr lang="en-US" dirty="0" err="1"/>
              <a:t>est</a:t>
            </a:r>
            <a:r>
              <a:rPr lang="en-US" dirty="0"/>
              <a:t> </a:t>
            </a:r>
            <a:r>
              <a:rPr lang="en-US" dirty="0" err="1"/>
              <a:t>ei</a:t>
            </a:r>
            <a:r>
              <a:rPr lang="en-US" dirty="0"/>
              <a:t> </a:t>
            </a:r>
            <a:r>
              <a:rPr lang="en-US" dirty="0" err="1"/>
              <a:t>prodesset</a:t>
            </a:r>
            <a:r>
              <a:rPr lang="en-US" dirty="0"/>
              <a:t> </a:t>
            </a:r>
            <a:r>
              <a:rPr lang="en-US" dirty="0" err="1"/>
              <a:t>adipiscing</a:t>
            </a:r>
            <a:r>
              <a:rPr lang="en-US" dirty="0"/>
              <a:t> </a:t>
            </a:r>
            <a:r>
              <a:rPr lang="en-US" dirty="0" err="1"/>
              <a:t>assueverit</a:t>
            </a:r>
            <a:r>
              <a:rPr lang="en-US" dirty="0"/>
              <a:t>, </a:t>
            </a:r>
            <a:r>
              <a:rPr lang="en-US" dirty="0" err="1"/>
              <a:t>principes</a:t>
            </a:r>
            <a:r>
              <a:rPr lang="en-US" dirty="0"/>
              <a:t> </a:t>
            </a:r>
            <a:r>
              <a:rPr lang="en-US" dirty="0" err="1"/>
              <a:t>mnesarchum</a:t>
            </a:r>
            <a:r>
              <a:rPr lang="en-US" dirty="0"/>
              <a:t> </a:t>
            </a:r>
            <a:r>
              <a:rPr lang="en-US" dirty="0" err="1"/>
              <a:t>referrentur</a:t>
            </a:r>
            <a:r>
              <a:rPr lang="en-US" dirty="0"/>
              <a:t> </a:t>
            </a:r>
            <a:r>
              <a:rPr lang="en-US" dirty="0" err="1"/>
              <a:t>ei</a:t>
            </a:r>
            <a:r>
              <a:rPr lang="en-US" dirty="0"/>
              <a:t> </a:t>
            </a:r>
            <a:r>
              <a:rPr lang="en-US" dirty="0" err="1"/>
              <a:t>mel</a:t>
            </a:r>
            <a:r>
              <a:rPr lang="en-US" dirty="0"/>
              <a:t>.</a:t>
            </a:r>
          </a:p>
          <a:p>
            <a:pPr lvl="0"/>
            <a:r>
              <a:rPr lang="en-US" dirty="0"/>
              <a:t>Mei no facer </a:t>
            </a:r>
            <a:r>
              <a:rPr lang="en-US" dirty="0" err="1"/>
              <a:t>elitr</a:t>
            </a:r>
            <a:r>
              <a:rPr lang="en-US" dirty="0"/>
              <a:t> </a:t>
            </a:r>
            <a:r>
              <a:rPr lang="en-US" dirty="0" err="1"/>
              <a:t>tacimates</a:t>
            </a:r>
            <a:r>
              <a:rPr lang="en-US" dirty="0"/>
              <a:t>, </a:t>
            </a:r>
            <a:r>
              <a:rPr lang="en-US" dirty="0" err="1"/>
              <a:t>denique</a:t>
            </a:r>
            <a:r>
              <a:rPr lang="en-US" dirty="0"/>
              <a:t> </a:t>
            </a:r>
            <a:r>
              <a:rPr lang="en-US" dirty="0" err="1"/>
              <a:t>albucius</a:t>
            </a:r>
            <a:r>
              <a:rPr lang="en-US" dirty="0"/>
              <a:t> </a:t>
            </a:r>
            <a:r>
              <a:rPr lang="en-US" dirty="0" err="1"/>
              <a:t>ullamcorper</a:t>
            </a:r>
            <a:r>
              <a:rPr lang="en-US" dirty="0"/>
              <a:t> </a:t>
            </a:r>
            <a:r>
              <a:rPr lang="en-US" dirty="0" err="1"/>
              <a:t>ea</a:t>
            </a:r>
            <a:r>
              <a:rPr lang="en-US" dirty="0"/>
              <a:t> </a:t>
            </a:r>
            <a:r>
              <a:rPr lang="en-US" dirty="0" err="1"/>
              <a:t>nec</a:t>
            </a:r>
            <a:r>
              <a:rPr lang="en-US" dirty="0"/>
              <a:t>. </a:t>
            </a:r>
            <a:r>
              <a:rPr lang="en-US" dirty="0" err="1"/>
              <a:t>Ut</a:t>
            </a:r>
            <a:r>
              <a:rPr lang="en-US" dirty="0"/>
              <a:t> </a:t>
            </a:r>
            <a:r>
              <a:rPr lang="en-US" dirty="0" err="1"/>
              <a:t>viderer</a:t>
            </a:r>
            <a:r>
              <a:rPr lang="en-US" dirty="0"/>
              <a:t> </a:t>
            </a:r>
            <a:r>
              <a:rPr lang="en-US" dirty="0" err="1"/>
              <a:t>repudiandae</a:t>
            </a:r>
            <a:r>
              <a:rPr lang="en-US" dirty="0"/>
              <a:t> sea, </a:t>
            </a:r>
            <a:r>
              <a:rPr lang="en-US" dirty="0" err="1"/>
              <a:t>zril</a:t>
            </a:r>
            <a:r>
              <a:rPr lang="en-US" dirty="0"/>
              <a:t> </a:t>
            </a:r>
            <a:r>
              <a:rPr lang="en-US" dirty="0" err="1"/>
              <a:t>molestie</a:t>
            </a:r>
            <a:r>
              <a:rPr lang="en-US" dirty="0"/>
              <a:t> </a:t>
            </a:r>
            <a:r>
              <a:rPr lang="en-US" dirty="0" err="1"/>
              <a:t>elaboraret</a:t>
            </a:r>
            <a:r>
              <a:rPr lang="en-US" dirty="0"/>
              <a:t> </a:t>
            </a:r>
            <a:r>
              <a:rPr lang="en-US" dirty="0" err="1"/>
              <a:t>ius</a:t>
            </a:r>
            <a:r>
              <a:rPr lang="en-US" dirty="0"/>
              <a:t> et. </a:t>
            </a:r>
            <a:r>
              <a:rPr lang="en-US" dirty="0" err="1"/>
              <a:t>Ea</a:t>
            </a:r>
            <a:r>
              <a:rPr lang="en-US" dirty="0"/>
              <a:t> has </a:t>
            </a:r>
            <a:r>
              <a:rPr lang="en-US" dirty="0" err="1"/>
              <a:t>illum</a:t>
            </a:r>
            <a:r>
              <a:rPr lang="en-US" dirty="0"/>
              <a:t> </a:t>
            </a:r>
            <a:r>
              <a:rPr lang="en-US" dirty="0" err="1"/>
              <a:t>causae</a:t>
            </a:r>
            <a:r>
              <a:rPr lang="en-US" dirty="0"/>
              <a:t>, </a:t>
            </a:r>
            <a:r>
              <a:rPr lang="en-US" dirty="0" err="1"/>
              <a:t>labitur</a:t>
            </a:r>
            <a:r>
              <a:rPr lang="en-US" dirty="0"/>
              <a:t> </a:t>
            </a:r>
            <a:r>
              <a:rPr lang="en-US" dirty="0" err="1"/>
              <a:t>similique</a:t>
            </a:r>
            <a:r>
              <a:rPr lang="en-US" dirty="0"/>
              <a:t> </a:t>
            </a:r>
            <a:r>
              <a:rPr lang="en-US" dirty="0" err="1"/>
              <a:t>appellantur</a:t>
            </a:r>
            <a:r>
              <a:rPr lang="en-US" dirty="0"/>
              <a:t> mea ex.</a:t>
            </a:r>
          </a:p>
        </p:txBody>
      </p:sp>
    </p:spTree>
    <p:extLst>
      <p:ext uri="{BB962C8B-B14F-4D97-AF65-F5344CB8AC3E}">
        <p14:creationId xmlns:p14="http://schemas.microsoft.com/office/powerpoint/2010/main" val="845446028"/>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3431557620"/>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2949951510"/>
      </p:ext>
    </p:extLst>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2" name="Text Placeholder 11"/>
          <p:cNvSpPr>
            <a:spLocks noGrp="1"/>
          </p:cNvSpPr>
          <p:nvPr>
            <p:ph type="body" sz="quarter" idx="10" hasCustomPrompt="1"/>
          </p:nvPr>
        </p:nvSpPr>
        <p:spPr>
          <a:xfrm>
            <a:off x="288000" y="1324749"/>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212880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141302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21/05/2016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32256173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7" name="Sottotitolo 2"/>
          <p:cNvSpPr txBox="1">
            <a:spLocks/>
          </p:cNvSpPr>
          <p:nvPr userDrawn="1"/>
        </p:nvSpPr>
        <p:spPr>
          <a:xfrm>
            <a:off x="288000" y="1751475"/>
            <a:ext cx="2489200" cy="386793"/>
          </a:xfrm>
          <a:prstGeom prst="rect">
            <a:avLst/>
          </a:prstGeom>
        </p:spPr>
        <p:txBody>
          <a:bodyPr wrap="square" lIns="0" tIns="0" rIns="0" bIns="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it-IT" sz="1400" b="1" dirty="0"/>
              <a:t>SHORT TITLE</a:t>
            </a:r>
          </a:p>
          <a:p>
            <a:pPr marL="0" indent="0">
              <a:lnSpc>
                <a:spcPct val="120000"/>
              </a:lnSpc>
              <a:buNone/>
            </a:pPr>
            <a:endParaRPr lang="it-IT" sz="1600" b="1" dirty="0"/>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9"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905039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2065997433"/>
      </p:ext>
    </p:extLst>
  </p:cSld>
  <p:clrMapOvr>
    <a:masterClrMapping/>
  </p:clrMapOvr>
  <p:transition spd="slow">
    <p:push/>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3949185771"/>
      </p:ext>
    </p:extLst>
  </p:cSld>
  <p:clrMapOvr>
    <a:masterClrMapping/>
  </p:clrMapOvr>
  <p:transition spd="slow">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318739855"/>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9"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28628601"/>
      </p:ext>
    </p:extLst>
  </p:cSld>
  <p:clrMapOvr>
    <a:masterClrMapping/>
  </p:clrMapOvr>
  <p:transition spd="slow">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1750076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fontAlgn="auto">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016551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857516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140382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41509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8.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7.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image" Target="../media/image26.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theme" Target="../theme/theme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3AD02-4BEB-4A8B-989B-82E3476E03D7}" type="datetimeFigureOut">
              <a:rPr lang="it-IT" smtClean="0"/>
              <a:t>21/05/2016</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36D73-FC2E-4233-88C3-8EAA1093FC27}" type="slidenum">
              <a:rPr lang="it-IT" smtClean="0"/>
              <a:t>‹#›</a:t>
            </a:fld>
            <a:endParaRPr lang="it-IT"/>
          </a:p>
        </p:txBody>
      </p:sp>
    </p:spTree>
    <p:extLst>
      <p:ext uri="{BB962C8B-B14F-4D97-AF65-F5344CB8AC3E}">
        <p14:creationId xmlns:p14="http://schemas.microsoft.com/office/powerpoint/2010/main" val="2396908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725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9930622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08944802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8838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425201909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emf"/><Relationship Id="rId3" Type="http://schemas.openxmlformats.org/officeDocument/2006/relationships/notesSlide" Target="../notesSlides/notesSlide8.xml"/><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emf"/><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slideLayout" Target="../slideLayouts/slideLayout18.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themeOverride" Target="../theme/themeOverride1.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png"/><Relationship Id="rId3" Type="http://schemas.openxmlformats.org/officeDocument/2006/relationships/image" Target="../media/image68.emf"/><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emf"/><Relationship Id="rId3" Type="http://schemas.openxmlformats.org/officeDocument/2006/relationships/image" Target="../media/image68.emf"/><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69.png"/><Relationship Id="rId9" Type="http://schemas.openxmlformats.org/officeDocument/2006/relationships/image" Target="../media/image87.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xml"/><Relationship Id="rId7" Type="http://schemas.openxmlformats.org/officeDocument/2006/relationships/image" Target="../media/image4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notesSlide" Target="../notesSlides/notesSlide6.xml"/><Relationship Id="rId4" Type="http://schemas.openxmlformats.org/officeDocument/2006/relationships/slideLayout" Target="../slideLayouts/slideLayout86.xml"/><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626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Microsoft </a:t>
            </a:r>
            <a:r>
              <a:rPr lang="it-IT" dirty="0" err="1"/>
              <a:t>Azure</a:t>
            </a:r>
            <a:endParaRPr lang="it-IT" dirty="0"/>
          </a:p>
        </p:txBody>
      </p:sp>
    </p:spTree>
    <p:extLst>
      <p:ext uri="{BB962C8B-B14F-4D97-AF65-F5344CB8AC3E}">
        <p14:creationId xmlns:p14="http://schemas.microsoft.com/office/powerpoint/2010/main" val="1564721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471825"/>
            <a:ext cx="3563525" cy="778445"/>
          </a:xfrm>
          <a:prstGeom prst="rect">
            <a:avLst/>
          </a:prstGeom>
          <a:noFill/>
        </p:spPr>
        <p:txBody>
          <a:bodyPr wrap="none" lIns="179285" tIns="143428" rIns="179285" bIns="143428" rtlCol="0">
            <a:spAutoFit/>
          </a:bodyPr>
          <a:lstStyle>
            <a:defPPr>
              <a:defRPr lang="it-IT"/>
            </a:defPPr>
            <a:lvl1pPr defTabSz="913505" eaLnBrk="0" fontAlgn="base" hangingPunct="0">
              <a:lnSpc>
                <a:spcPct val="90000"/>
              </a:lnSpc>
              <a:spcBef>
                <a:spcPct val="0"/>
              </a:spcBef>
              <a:spcAft>
                <a:spcPts val="588"/>
              </a:spcAft>
              <a:defRPr sz="3529" spc="-98">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Microsoft Azure</a:t>
            </a: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8047" y="4491619"/>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307000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378129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8047" y="2354798"/>
            <a:ext cx="11055906" cy="703433"/>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9290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3573"/>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3321021"/>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299247"/>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789" y="5060932"/>
            <a:ext cx="71354" cy="7650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4305" y="5061322"/>
            <a:ext cx="71354" cy="7650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954" y="5121218"/>
            <a:ext cx="71354" cy="7650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40783" y="3322983"/>
            <a:ext cx="7119834" cy="3077201"/>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9"/>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2"/>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8"/>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85" tIns="143428" rIns="179285" bIns="143428" rtlCol="0" anchor="ctr">
                    <a:spAutoFit/>
                  </a:bodyPr>
                  <a:lstStyle/>
                  <a:p>
                    <a:pPr defTabSz="896386">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31"/>
                <a:chOff x="4325819" y="2110810"/>
                <a:chExt cx="1803339" cy="433931"/>
              </a:xfrm>
            </p:grpSpPr>
            <p:sp>
              <p:nvSpPr>
                <p:cNvPr id="301" name="TextBox 300"/>
                <p:cNvSpPr txBox="1"/>
                <p:nvPr/>
              </p:nvSpPr>
              <p:spPr>
                <a:xfrm>
                  <a:off x="4325819" y="2110810"/>
                  <a:ext cx="168889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119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8047" y="2354798"/>
            <a:ext cx="11055906" cy="2847347"/>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896386">
              <a:lnSpc>
                <a:spcPct val="90000"/>
              </a:lnSpc>
              <a:spcAft>
                <a:spcPts val="588"/>
              </a:spcAft>
            </a:pPr>
            <a:r>
              <a:rPr lang="en-US" sz="3529"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8047" y="1084700"/>
            <a:ext cx="11055906" cy="322486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145853"/>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40783" y="1221632"/>
            <a:ext cx="1838273" cy="2790313"/>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6321" y="1221631"/>
            <a:ext cx="1790030" cy="231350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9171" y="1221632"/>
            <a:ext cx="1988890" cy="2316285"/>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62020" y="1221632"/>
            <a:ext cx="2494233" cy="1407553"/>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31"/>
              <a:chOff x="9855763" y="3441704"/>
              <a:chExt cx="1869468" cy="433931"/>
            </a:xfrm>
          </p:grpSpPr>
          <p:sp>
            <p:nvSpPr>
              <p:cNvPr id="133" name="TextBox 132"/>
              <p:cNvSpPr txBox="1"/>
              <p:nvPr/>
            </p:nvSpPr>
            <p:spPr>
              <a:xfrm>
                <a:off x="9855763" y="3441704"/>
                <a:ext cx="113294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64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78552"/>
            <a:ext cx="11055906" cy="703433"/>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1889303"/>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950454"/>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7902" y="2546285"/>
            <a:ext cx="1391237" cy="1111262"/>
            <a:chOff x="8199076" y="2596846"/>
            <a:chExt cx="1419134" cy="1133545"/>
          </a:xfrm>
        </p:grpSpPr>
        <p:grpSp>
          <p:nvGrpSpPr>
            <p:cNvPr id="21" name="Group 20"/>
            <p:cNvGrpSpPr/>
            <p:nvPr/>
          </p:nvGrpSpPr>
          <p:grpSpPr>
            <a:xfrm>
              <a:off x="8199077" y="2596846"/>
              <a:ext cx="1419133" cy="488734"/>
              <a:chOff x="4413164" y="3922505"/>
              <a:chExt cx="1135018"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94"/>
                <a:ext cx="811599"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6822" y="2532146"/>
            <a:ext cx="1628867" cy="2191278"/>
            <a:chOff x="4495187" y="2582424"/>
            <a:chExt cx="1661529" cy="2235218"/>
          </a:xfrm>
        </p:grpSpPr>
        <p:grpSp>
          <p:nvGrpSpPr>
            <p:cNvPr id="8" name="Group 7"/>
            <p:cNvGrpSpPr/>
            <p:nvPr/>
          </p:nvGrpSpPr>
          <p:grpSpPr>
            <a:xfrm>
              <a:off x="4495187" y="4328909"/>
              <a:ext cx="1199631" cy="488733"/>
              <a:chOff x="6257227" y="2200031"/>
              <a:chExt cx="959461"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20"/>
                <a:ext cx="636042"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638374" cy="488733"/>
              <a:chOff x="6257227" y="3348347"/>
              <a:chExt cx="131036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36"/>
                <a:ext cx="986947"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9" y="2582424"/>
              <a:ext cx="1661527" cy="488733"/>
              <a:chOff x="4413164" y="2191898"/>
              <a:chExt cx="132888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87"/>
                <a:ext cx="1005465"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667" cy="488733"/>
              <a:chOff x="6398218" y="429319"/>
              <a:chExt cx="15436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310"/>
                <a:ext cx="1139290" cy="461597"/>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5532" y="2469414"/>
            <a:ext cx="1474593" cy="1685482"/>
            <a:chOff x="6340165" y="2518433"/>
            <a:chExt cx="1504161" cy="1719279"/>
          </a:xfrm>
        </p:grpSpPr>
        <p:grpSp>
          <p:nvGrpSpPr>
            <p:cNvPr id="22" name="Group 21"/>
            <p:cNvGrpSpPr/>
            <p:nvPr/>
          </p:nvGrpSpPr>
          <p:grpSpPr>
            <a:xfrm>
              <a:off x="6340165" y="2518433"/>
              <a:ext cx="1504161" cy="627727"/>
              <a:chOff x="4413164" y="4443818"/>
              <a:chExt cx="1203023" cy="50205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818"/>
                <a:ext cx="879604" cy="50205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6" y="3748978"/>
              <a:ext cx="1183280" cy="488734"/>
              <a:chOff x="8092919" y="3613824"/>
              <a:chExt cx="946383"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413"/>
                <a:ext cx="622964"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40783" y="2009371"/>
            <a:ext cx="3318033" cy="425434"/>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50709" y="2009371"/>
            <a:ext cx="3318033" cy="425434"/>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3976" y="2550962"/>
            <a:ext cx="1559960" cy="1104040"/>
            <a:chOff x="9827157" y="2601618"/>
            <a:chExt cx="1591240" cy="1126178"/>
          </a:xfrm>
        </p:grpSpPr>
        <p:grpSp>
          <p:nvGrpSpPr>
            <p:cNvPr id="13" name="Group 12"/>
            <p:cNvGrpSpPr/>
            <p:nvPr/>
          </p:nvGrpSpPr>
          <p:grpSpPr>
            <a:xfrm>
              <a:off x="9827157" y="2601618"/>
              <a:ext cx="1576500" cy="488733"/>
              <a:chOff x="4413164" y="2733893"/>
              <a:chExt cx="1260879"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82"/>
                <a:ext cx="937460"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9514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1062"/>
            <a:ext cx="11055906" cy="703433"/>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2606314"/>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741192"/>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6175" y="3587922"/>
            <a:ext cx="2015598" cy="847006"/>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8421" y="3587922"/>
            <a:ext cx="2220897" cy="847006"/>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2034" y="3587922"/>
            <a:ext cx="1939529" cy="847006"/>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21073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Microsoft Azure</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69240" y="3324419"/>
            <a:ext cx="6274974" cy="1523920"/>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FFFFFF"/>
              </a:buClr>
            </a:pPr>
            <a:endParaRPr lang="en-US" sz="3137" dirty="0"/>
          </a:p>
        </p:txBody>
      </p:sp>
    </p:spTree>
    <p:extLst>
      <p:ext uri="{BB962C8B-B14F-4D97-AF65-F5344CB8AC3E}">
        <p14:creationId xmlns:p14="http://schemas.microsoft.com/office/powerpoint/2010/main" val="13078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33834" y="1448083"/>
            <a:ext cx="11122751" cy="2055114"/>
          </a:xfrm>
          <a:prstGeom prst="rect">
            <a:avLst/>
          </a:prstGeom>
        </p:spPr>
        <p:txBody>
          <a:bodyPr/>
          <a:lstStyle/>
          <a:p>
            <a:pPr>
              <a:buFontTx/>
              <a:buNone/>
            </a:pPr>
            <a:r>
              <a:rPr lang="en-US" dirty="0"/>
              <a:t>ISMB</a:t>
            </a:r>
          </a:p>
          <a:p>
            <a:pPr>
              <a:buFontTx/>
              <a:buNone/>
            </a:pPr>
            <a:r>
              <a:rPr lang="en-US" dirty="0"/>
              <a:t>Microsoft Innovation Center Torino</a:t>
            </a:r>
          </a:p>
          <a:p>
            <a:pPr>
              <a:buFontTx/>
              <a:buNone/>
            </a:pPr>
            <a:r>
              <a:rPr lang="en-US" dirty="0"/>
              <a:t>Microsoft Azure Overview</a:t>
            </a:r>
          </a:p>
        </p:txBody>
      </p:sp>
    </p:spTree>
    <p:extLst>
      <p:ext uri="{BB962C8B-B14F-4D97-AF65-F5344CB8AC3E}">
        <p14:creationId xmlns:p14="http://schemas.microsoft.com/office/powerpoint/2010/main" val="35967117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1" descr="D:\Paolo Mulassano\Immagini\Loghi\logo_nero.tif"/>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85205" y="3435165"/>
            <a:ext cx="1728159" cy="723643"/>
          </a:xfrm>
          <a:prstGeom prst="rect">
            <a:avLst/>
          </a:prstGeom>
          <a:noFill/>
          <a:ln>
            <a:noFill/>
          </a:ln>
        </p:spPr>
      </p:pic>
      <p:pic>
        <p:nvPicPr>
          <p:cNvPr id="3075" name="Picture 3" descr="C:\Users\QN\Desktop\boella pic\boellaDSC_9874_CUT2.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26" name="TextBox 25"/>
          <p:cNvSpPr txBox="1"/>
          <p:nvPr/>
        </p:nvSpPr>
        <p:spPr>
          <a:xfrm>
            <a:off x="371425" y="382682"/>
            <a:ext cx="218259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schemeClr val="bg1"/>
                </a:solidFill>
                <a:effectLst/>
                <a:uLnTx/>
                <a:uFillTx/>
              </a:rPr>
              <a:t>IX</a:t>
            </a:r>
          </a:p>
        </p:txBody>
      </p:sp>
      <p:sp>
        <p:nvSpPr>
          <p:cNvPr id="44" name="Rectangle 23"/>
          <p:cNvSpPr/>
          <p:nvPr/>
        </p:nvSpPr>
        <p:spPr>
          <a:xfrm>
            <a:off x="10825207" y="4114164"/>
            <a:ext cx="126291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Roboto" panose="02000000000000000000" pitchFamily="2" charset="0"/>
              </a:rPr>
              <a:t>www.ismb.it</a:t>
            </a:r>
            <a:endParaRPr kumimoji="0" lang="it-IT" sz="1600" b="0" i="0" u="none" strike="noStrike" kern="0" cap="none" spc="0" normalizeH="0" baseline="0" noProof="0" dirty="0">
              <a:ln>
                <a:noFill/>
              </a:ln>
              <a:solidFill>
                <a:schemeClr val="bg1"/>
              </a:solidFill>
              <a:effectLst/>
              <a:uLnTx/>
              <a:uFillTx/>
            </a:endParaRPr>
          </a:p>
        </p:txBody>
      </p:sp>
      <p:sp>
        <p:nvSpPr>
          <p:cNvPr id="42" name="Segnaposto testo 7"/>
          <p:cNvSpPr txBox="1">
            <a:spLocks/>
          </p:cNvSpPr>
          <p:nvPr/>
        </p:nvSpPr>
        <p:spPr>
          <a:xfrm>
            <a:off x="7160163" y="562122"/>
            <a:ext cx="5031838" cy="2291340"/>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Founded by Compagnia di San Paolo and Politecnico di Torino in 2000, ISMB is a non-profit Research &amp; Innovation Center on ICT.</a:t>
            </a:r>
            <a:endParaRPr kumimoji="0" lang="it-IT"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55" name="Oval 54"/>
          <p:cNvSpPr/>
          <p:nvPr/>
        </p:nvSpPr>
        <p:spPr>
          <a:xfrm>
            <a:off x="3524084" y="383760"/>
            <a:ext cx="3607928" cy="3607928"/>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39" name="Segnaposto testo 7"/>
          <p:cNvSpPr txBox="1">
            <a:spLocks/>
          </p:cNvSpPr>
          <p:nvPr/>
        </p:nvSpPr>
        <p:spPr>
          <a:xfrm>
            <a:off x="3961671" y="1343770"/>
            <a:ext cx="2760904" cy="2929879"/>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Our mission is creating value-driven and socially </a:t>
            </a:r>
            <a:r>
              <a:rPr kumimoji="0" lang="en-US" sz="18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relevant technological &amp; process innovations </a:t>
            </a: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in close collaboration with industry </a:t>
            </a:r>
            <a:r>
              <a:rPr kumimoji="0" lang="en-US" sz="18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and institutions</a:t>
            </a:r>
            <a:endParaRPr kumimoji="0" lang="it-IT"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558" y="4471388"/>
            <a:ext cx="2109723" cy="721548"/>
          </a:xfrm>
          <a:prstGeom prst="rect">
            <a:avLst/>
          </a:prstGeom>
        </p:spPr>
      </p:pic>
      <p:pic>
        <p:nvPicPr>
          <p:cNvPr id="14" name="Immagin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607" y="1302903"/>
            <a:ext cx="1857113" cy="1071475"/>
          </a:xfrm>
          <a:prstGeom prst="rect">
            <a:avLst/>
          </a:prstGeom>
        </p:spPr>
      </p:pic>
      <p:sp>
        <p:nvSpPr>
          <p:cNvPr id="15" name="Oval 14"/>
          <p:cNvSpPr/>
          <p:nvPr/>
        </p:nvSpPr>
        <p:spPr>
          <a:xfrm>
            <a:off x="9824731" y="2306603"/>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pic>
        <p:nvPicPr>
          <p:cNvPr id="1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227835" y="2707847"/>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9518392" y="1999604"/>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Tree>
    <p:extLst>
      <p:ext uri="{BB962C8B-B14F-4D97-AF65-F5344CB8AC3E}">
        <p14:creationId xmlns:p14="http://schemas.microsoft.com/office/powerpoint/2010/main" val="32785344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a:lnSpc>
                <a:spcPct val="120000"/>
              </a:lnSpc>
            </a:pPr>
            <a:r>
              <a:rPr lang="en-US" dirty="0"/>
              <a:t>We are more than 130 researchers working on R&amp;D projects. </a:t>
            </a:r>
          </a:p>
          <a:p>
            <a:pPr>
              <a:lnSpc>
                <a:spcPct val="120000"/>
              </a:lnSpc>
            </a:pPr>
            <a:r>
              <a:rPr lang="en-US" dirty="0"/>
              <a:t>Our domain is the ICT and the innovation technology.</a:t>
            </a:r>
            <a:endParaRPr lang="it-IT" sz="1600" b="1" dirty="0"/>
          </a:p>
        </p:txBody>
      </p:sp>
      <p:sp>
        <p:nvSpPr>
          <p:cNvPr id="2" name="Title 1"/>
          <p:cNvSpPr>
            <a:spLocks noGrp="1"/>
          </p:cNvSpPr>
          <p:nvPr>
            <p:ph type="title"/>
          </p:nvPr>
        </p:nvSpPr>
        <p:spPr/>
        <p:txBody>
          <a:bodyPr/>
          <a:lstStyle/>
          <a:p>
            <a:r>
              <a:rPr lang="it-IT" dirty="0"/>
              <a:t>PEOPLE &amp; NETWORK</a:t>
            </a:r>
          </a:p>
        </p:txBody>
      </p:sp>
      <p:sp>
        <p:nvSpPr>
          <p:cNvPr id="24" name="Sottotitolo 2"/>
          <p:cNvSpPr txBox="1">
            <a:spLocks/>
          </p:cNvSpPr>
          <p:nvPr/>
        </p:nvSpPr>
        <p:spPr>
          <a:xfrm>
            <a:off x="464428"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33%</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PhD</a:t>
            </a:r>
          </a:p>
        </p:txBody>
      </p:sp>
      <p:sp>
        <p:nvSpPr>
          <p:cNvPr id="25" name="Sottotitolo 2"/>
          <p:cNvSpPr txBox="1">
            <a:spLocks/>
          </p:cNvSpPr>
          <p:nvPr/>
        </p:nvSpPr>
        <p:spPr>
          <a:xfrm>
            <a:off x="464428"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87%</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Engineers</a:t>
            </a:r>
          </a:p>
        </p:txBody>
      </p:sp>
      <p:sp>
        <p:nvSpPr>
          <p:cNvPr id="26" name="Sottotitolo 2"/>
          <p:cNvSpPr txBox="1">
            <a:spLocks/>
          </p:cNvSpPr>
          <p:nvPr/>
        </p:nvSpPr>
        <p:spPr>
          <a:xfrm>
            <a:off x="464428" y="4984590"/>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95%</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Graduates </a:t>
            </a:r>
          </a:p>
        </p:txBody>
      </p:sp>
      <p:sp>
        <p:nvSpPr>
          <p:cNvPr id="27" name="Sottotitolo 2"/>
          <p:cNvSpPr txBox="1">
            <a:spLocks/>
          </p:cNvSpPr>
          <p:nvPr/>
        </p:nvSpPr>
        <p:spPr>
          <a:xfrm>
            <a:off x="482792" y="4219176"/>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75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Employees</a:t>
            </a:r>
          </a:p>
        </p:txBody>
      </p:sp>
      <p:sp>
        <p:nvSpPr>
          <p:cNvPr id="28" name="Sottotitolo 2"/>
          <p:cNvSpPr txBox="1">
            <a:spLocks/>
          </p:cNvSpPr>
          <p:nvPr/>
        </p:nvSpPr>
        <p:spPr>
          <a:xfrm>
            <a:off x="464428" y="460188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52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Collaborators</a:t>
            </a:r>
          </a:p>
        </p:txBody>
      </p:sp>
      <p:sp>
        <p:nvSpPr>
          <p:cNvPr id="29" name="Sottotitolo 2"/>
          <p:cNvSpPr txBox="1">
            <a:spLocks/>
          </p:cNvSpPr>
          <p:nvPr/>
        </p:nvSpPr>
        <p:spPr>
          <a:xfrm>
            <a:off x="464428" y="3868368"/>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103 </a:t>
            </a:r>
            <a:r>
              <a:rPr kumimoji="0" lang="en-US" sz="1400" b="0" i="0" u="none" strike="noStrike" kern="1200" cap="none" spc="-5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Under 36 </a:t>
            </a:r>
          </a:p>
        </p:txBody>
      </p:sp>
      <p:sp>
        <p:nvSpPr>
          <p:cNvPr id="30" name="Ovale 215"/>
          <p:cNvSpPr/>
          <p:nvPr/>
        </p:nvSpPr>
        <p:spPr>
          <a:xfrm>
            <a:off x="9588458" y="3546470"/>
            <a:ext cx="860112" cy="89151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grpSp>
        <p:nvGrpSpPr>
          <p:cNvPr id="31" name="Gruppo 146"/>
          <p:cNvGrpSpPr/>
          <p:nvPr/>
        </p:nvGrpSpPr>
        <p:grpSpPr>
          <a:xfrm>
            <a:off x="9248617" y="4517756"/>
            <a:ext cx="1152000" cy="1048757"/>
            <a:chOff x="9248617" y="4265505"/>
            <a:chExt cx="1152000" cy="1048757"/>
          </a:xfrm>
        </p:grpSpPr>
        <p:sp>
          <p:nvSpPr>
            <p:cNvPr id="32" name="Ovale 143"/>
            <p:cNvSpPr/>
            <p:nvPr/>
          </p:nvSpPr>
          <p:spPr>
            <a:xfrm>
              <a:off x="9340016" y="4265505"/>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3" name="CasellaDiTesto 29"/>
            <p:cNvSpPr txBox="1"/>
            <p:nvPr/>
          </p:nvSpPr>
          <p:spPr>
            <a:xfrm>
              <a:off x="9248617" y="4626300"/>
              <a:ext cx="1152000" cy="34134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LOCAL GOVERNMENT</a:t>
              </a:r>
            </a:p>
          </p:txBody>
        </p:sp>
      </p:grpSp>
      <p:sp>
        <p:nvSpPr>
          <p:cNvPr id="34" name="Ovale 203"/>
          <p:cNvSpPr/>
          <p:nvPr/>
        </p:nvSpPr>
        <p:spPr>
          <a:xfrm>
            <a:off x="10311554" y="2374778"/>
            <a:ext cx="1242084" cy="1229836"/>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5" name="Ovale 195"/>
          <p:cNvSpPr/>
          <p:nvPr/>
        </p:nvSpPr>
        <p:spPr>
          <a:xfrm rot="2701959">
            <a:off x="8964865" y="2381554"/>
            <a:ext cx="1160303" cy="119292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6" name="Ovale 110"/>
          <p:cNvSpPr/>
          <p:nvPr/>
        </p:nvSpPr>
        <p:spPr>
          <a:xfrm rot="1231718">
            <a:off x="6483953" y="5230454"/>
            <a:ext cx="634344" cy="63564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7" name="CasellaDiTesto 15"/>
          <p:cNvSpPr txBox="1"/>
          <p:nvPr/>
        </p:nvSpPr>
        <p:spPr>
          <a:xfrm>
            <a:off x="8855969" y="2752294"/>
            <a:ext cx="1344560" cy="4001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ORDINARY MEMBERS</a:t>
            </a:r>
          </a:p>
        </p:txBody>
      </p:sp>
      <p:grpSp>
        <p:nvGrpSpPr>
          <p:cNvPr id="38" name="Gruppo 220"/>
          <p:cNvGrpSpPr/>
          <p:nvPr/>
        </p:nvGrpSpPr>
        <p:grpSpPr>
          <a:xfrm>
            <a:off x="7353138" y="609828"/>
            <a:ext cx="1205436" cy="1207906"/>
            <a:chOff x="7353138" y="609828"/>
            <a:chExt cx="1205436" cy="1207906"/>
          </a:xfrm>
        </p:grpSpPr>
        <p:sp>
          <p:nvSpPr>
            <p:cNvPr id="39" name="Ovale 175"/>
            <p:cNvSpPr/>
            <p:nvPr/>
          </p:nvSpPr>
          <p:spPr>
            <a:xfrm rot="20786024">
              <a:off x="7353138" y="609828"/>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0" name="CasellaDiTesto 22"/>
            <p:cNvSpPr txBox="1"/>
            <p:nvPr/>
          </p:nvSpPr>
          <p:spPr>
            <a:xfrm>
              <a:off x="7384296" y="924400"/>
              <a:ext cx="1144865"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SMES IN PARTNERSHIP PROGRAM</a:t>
              </a:r>
            </a:p>
          </p:txBody>
        </p:sp>
      </p:grpSp>
      <p:grpSp>
        <p:nvGrpSpPr>
          <p:cNvPr id="41" name="Gruppo 188"/>
          <p:cNvGrpSpPr/>
          <p:nvPr/>
        </p:nvGrpSpPr>
        <p:grpSpPr>
          <a:xfrm>
            <a:off x="8917232" y="1114060"/>
            <a:ext cx="1236998" cy="1207906"/>
            <a:chOff x="9325916" y="1395191"/>
            <a:chExt cx="1236998" cy="1207906"/>
          </a:xfrm>
        </p:grpSpPr>
        <p:sp>
          <p:nvSpPr>
            <p:cNvPr id="42" name="Ovale 182"/>
            <p:cNvSpPr/>
            <p:nvPr/>
          </p:nvSpPr>
          <p:spPr>
            <a:xfrm rot="19591056">
              <a:off x="9357478" y="1395191"/>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3" name="CasellaDiTesto 23"/>
            <p:cNvSpPr txBox="1"/>
            <p:nvPr/>
          </p:nvSpPr>
          <p:spPr>
            <a:xfrm>
              <a:off x="9325916" y="1837565"/>
              <a:ext cx="1228193" cy="245425"/>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INDUSTRIES</a:t>
              </a:r>
            </a:p>
          </p:txBody>
        </p:sp>
      </p:grpSp>
      <p:grpSp>
        <p:nvGrpSpPr>
          <p:cNvPr id="44" name="Gruppo 142"/>
          <p:cNvGrpSpPr/>
          <p:nvPr/>
        </p:nvGrpSpPr>
        <p:grpSpPr>
          <a:xfrm>
            <a:off x="8355325" y="3544669"/>
            <a:ext cx="795919" cy="765953"/>
            <a:chOff x="8355325" y="3544669"/>
            <a:chExt cx="795919" cy="765953"/>
          </a:xfrm>
        </p:grpSpPr>
        <p:sp>
          <p:nvSpPr>
            <p:cNvPr id="45" name="Ovale 138"/>
            <p:cNvSpPr/>
            <p:nvPr/>
          </p:nvSpPr>
          <p:spPr>
            <a:xfrm>
              <a:off x="8386857" y="3544669"/>
              <a:ext cx="764387" cy="765953"/>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6" name="CasellaDiTesto 25"/>
            <p:cNvSpPr txBox="1"/>
            <p:nvPr/>
          </p:nvSpPr>
          <p:spPr>
            <a:xfrm>
              <a:off x="8355325" y="3714559"/>
              <a:ext cx="792724" cy="369332"/>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CITY OF TURIN</a:t>
              </a:r>
            </a:p>
          </p:txBody>
        </p:sp>
      </p:grpSp>
      <p:sp>
        <p:nvSpPr>
          <p:cNvPr id="47" name="CasellaDiTesto 26"/>
          <p:cNvSpPr txBox="1"/>
          <p:nvPr/>
        </p:nvSpPr>
        <p:spPr>
          <a:xfrm>
            <a:off x="9525105" y="3854115"/>
            <a:ext cx="1003603" cy="30777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CHAMBER OF COMMERCE</a:t>
            </a:r>
          </a:p>
        </p:txBody>
      </p:sp>
      <p:sp>
        <p:nvSpPr>
          <p:cNvPr id="48" name="CasellaDiTesto 27"/>
          <p:cNvSpPr txBox="1"/>
          <p:nvPr/>
        </p:nvSpPr>
        <p:spPr>
          <a:xfrm>
            <a:off x="10239208" y="2808347"/>
            <a:ext cx="1358803"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INDUSTRIES CONFEDERATION</a:t>
            </a:r>
          </a:p>
        </p:txBody>
      </p:sp>
      <p:grpSp>
        <p:nvGrpSpPr>
          <p:cNvPr id="49" name="Gruppo 130"/>
          <p:cNvGrpSpPr/>
          <p:nvPr/>
        </p:nvGrpSpPr>
        <p:grpSpPr>
          <a:xfrm>
            <a:off x="7565517" y="4398358"/>
            <a:ext cx="1543152" cy="1546314"/>
            <a:chOff x="7565517" y="4398358"/>
            <a:chExt cx="1543152" cy="1546314"/>
          </a:xfrm>
        </p:grpSpPr>
        <p:sp>
          <p:nvSpPr>
            <p:cNvPr id="50" name="Ovale 129"/>
            <p:cNvSpPr/>
            <p:nvPr/>
          </p:nvSpPr>
          <p:spPr>
            <a:xfrm rot="1195126">
              <a:off x="7565517" y="4398358"/>
              <a:ext cx="1543152" cy="1546314"/>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1" name="CasellaDiTesto 28"/>
            <p:cNvSpPr txBox="1"/>
            <p:nvPr/>
          </p:nvSpPr>
          <p:spPr>
            <a:xfrm>
              <a:off x="7643185" y="4962222"/>
              <a:ext cx="1344560"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EUROPEAN COMMISSION </a:t>
              </a:r>
            </a:p>
          </p:txBody>
        </p:sp>
      </p:grpSp>
      <p:sp>
        <p:nvSpPr>
          <p:cNvPr id="52" name="CasellaDiTesto 31"/>
          <p:cNvSpPr txBox="1"/>
          <p:nvPr/>
        </p:nvSpPr>
        <p:spPr>
          <a:xfrm>
            <a:off x="6483117" y="5390762"/>
            <a:ext cx="703323" cy="32568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dirty="0">
                <a:ln>
                  <a:noFill/>
                </a:ln>
                <a:solidFill>
                  <a:schemeClr val="bg1"/>
                </a:solidFill>
                <a:effectLst/>
                <a:uLnTx/>
                <a:uFillTx/>
              </a:rPr>
              <a:t>ESA &amp; ASI</a:t>
            </a:r>
          </a:p>
        </p:txBody>
      </p:sp>
      <p:grpSp>
        <p:nvGrpSpPr>
          <p:cNvPr id="53" name="Gruppo 103"/>
          <p:cNvGrpSpPr/>
          <p:nvPr/>
        </p:nvGrpSpPr>
        <p:grpSpPr>
          <a:xfrm>
            <a:off x="4397490" y="4244640"/>
            <a:ext cx="1008000" cy="946232"/>
            <a:chOff x="4371043" y="4513604"/>
            <a:chExt cx="1008000" cy="946232"/>
          </a:xfrm>
        </p:grpSpPr>
        <p:sp>
          <p:nvSpPr>
            <p:cNvPr id="54" name="Ovale 102"/>
            <p:cNvSpPr/>
            <p:nvPr/>
          </p:nvSpPr>
          <p:spPr>
            <a:xfrm rot="1028894">
              <a:off x="4402895" y="4513604"/>
              <a:ext cx="944297" cy="94623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5" name="CasellaDiTesto 32"/>
            <p:cNvSpPr txBox="1"/>
            <p:nvPr/>
          </p:nvSpPr>
          <p:spPr>
            <a:xfrm>
              <a:off x="4371043" y="4734051"/>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ITALIAN UNIVERSITIES</a:t>
              </a:r>
            </a:p>
          </p:txBody>
        </p:sp>
      </p:grpSp>
      <p:grpSp>
        <p:nvGrpSpPr>
          <p:cNvPr id="56" name="Gruppo 34"/>
          <p:cNvGrpSpPr/>
          <p:nvPr/>
        </p:nvGrpSpPr>
        <p:grpSpPr>
          <a:xfrm>
            <a:off x="9810020" y="5788321"/>
            <a:ext cx="2252764" cy="471623"/>
            <a:chOff x="9394957" y="6021288"/>
            <a:chExt cx="2252764" cy="471623"/>
          </a:xfrm>
        </p:grpSpPr>
        <p:sp>
          <p:nvSpPr>
            <p:cNvPr id="57" name="Sottotitolo 2"/>
            <p:cNvSpPr txBox="1">
              <a:spLocks/>
            </p:cNvSpPr>
            <p:nvPr/>
          </p:nvSpPr>
          <p:spPr>
            <a:xfrm>
              <a:off x="9394957" y="6132911"/>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ISTITUTIONS </a:t>
              </a:r>
            </a:p>
          </p:txBody>
        </p:sp>
        <p:pic>
          <p:nvPicPr>
            <p:cNvPr id="58"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949851" y="6021288"/>
              <a:ext cx="39085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uppo 37"/>
          <p:cNvGrpSpPr/>
          <p:nvPr/>
        </p:nvGrpSpPr>
        <p:grpSpPr>
          <a:xfrm>
            <a:off x="9635348" y="382400"/>
            <a:ext cx="2252764" cy="432000"/>
            <a:chOff x="9394957" y="1035587"/>
            <a:chExt cx="2252764" cy="432000"/>
          </a:xfrm>
        </p:grpSpPr>
        <p:sp>
          <p:nvSpPr>
            <p:cNvPr id="60" name="Sottotitolo 2"/>
            <p:cNvSpPr txBox="1">
              <a:spLocks/>
            </p:cNvSpPr>
            <p:nvPr/>
          </p:nvSpPr>
          <p:spPr>
            <a:xfrm>
              <a:off x="9394957" y="1071587"/>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ENTERPRISES </a:t>
              </a:r>
            </a:p>
          </p:txBody>
        </p:sp>
        <p:pic>
          <p:nvPicPr>
            <p:cNvPr id="6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9032" y="1035587"/>
              <a:ext cx="40355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uppo 40"/>
          <p:cNvGrpSpPr/>
          <p:nvPr/>
        </p:nvGrpSpPr>
        <p:grpSpPr>
          <a:xfrm>
            <a:off x="3081157" y="5628562"/>
            <a:ext cx="2252764" cy="432000"/>
            <a:chOff x="3647728" y="5949324"/>
            <a:chExt cx="2252764" cy="432000"/>
          </a:xfrm>
        </p:grpSpPr>
        <p:sp>
          <p:nvSpPr>
            <p:cNvPr id="63" name="Sottotitolo 2"/>
            <p:cNvSpPr txBox="1">
              <a:spLocks/>
            </p:cNvSpPr>
            <p:nvPr/>
          </p:nvSpPr>
          <p:spPr>
            <a:xfrm>
              <a:off x="3647728" y="5985324"/>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RESEARCH</a:t>
              </a:r>
            </a:p>
          </p:txBody>
        </p:sp>
        <p:pic>
          <p:nvPicPr>
            <p:cNvPr id="64" name="Picture 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47113" y="5949324"/>
              <a:ext cx="55771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uppo 43"/>
          <p:cNvGrpSpPr/>
          <p:nvPr/>
        </p:nvGrpSpPr>
        <p:grpSpPr>
          <a:xfrm>
            <a:off x="2815688" y="427987"/>
            <a:ext cx="2252764" cy="432000"/>
            <a:chOff x="3647728" y="1191833"/>
            <a:chExt cx="2252764" cy="432000"/>
          </a:xfrm>
        </p:grpSpPr>
        <p:sp>
          <p:nvSpPr>
            <p:cNvPr id="66" name="Sottotitolo 2"/>
            <p:cNvSpPr txBox="1">
              <a:spLocks/>
            </p:cNvSpPr>
            <p:nvPr/>
          </p:nvSpPr>
          <p:spPr>
            <a:xfrm>
              <a:off x="3647728" y="1227833"/>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SOCIETY</a:t>
              </a:r>
            </a:p>
          </p:txBody>
        </p:sp>
        <p:pic>
          <p:nvPicPr>
            <p:cNvPr id="6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63137" y="1191833"/>
              <a:ext cx="608727"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Rectangle 36"/>
          <p:cNvSpPr/>
          <p:nvPr/>
        </p:nvSpPr>
        <p:spPr>
          <a:xfrm>
            <a:off x="4044201" y="767378"/>
            <a:ext cx="125514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Cooperatives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Foundations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Third Sectors</a:t>
            </a:r>
          </a:p>
        </p:txBody>
      </p:sp>
      <p:sp>
        <p:nvSpPr>
          <p:cNvPr id="69" name="Rectangle 36"/>
          <p:cNvSpPr/>
          <p:nvPr/>
        </p:nvSpPr>
        <p:spPr>
          <a:xfrm>
            <a:off x="4066567" y="5970744"/>
            <a:ext cx="142943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Universities,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Research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Centres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sp>
        <p:nvSpPr>
          <p:cNvPr id="70" name="Rectangle 36"/>
          <p:cNvSpPr/>
          <p:nvPr/>
        </p:nvSpPr>
        <p:spPr>
          <a:xfrm>
            <a:off x="9610290" y="6196268"/>
            <a:ext cx="1703652"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PA, Local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Gov</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European Commission</a:t>
            </a:r>
          </a:p>
        </p:txBody>
      </p:sp>
      <p:sp>
        <p:nvSpPr>
          <p:cNvPr id="71" name="Rectangle 36"/>
          <p:cNvSpPr/>
          <p:nvPr/>
        </p:nvSpPr>
        <p:spPr>
          <a:xfrm>
            <a:off x="9603790" y="698423"/>
            <a:ext cx="1600495"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Industries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Smes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grpSp>
        <p:nvGrpSpPr>
          <p:cNvPr id="72" name="Gruppo 115"/>
          <p:cNvGrpSpPr/>
          <p:nvPr/>
        </p:nvGrpSpPr>
        <p:grpSpPr>
          <a:xfrm>
            <a:off x="6580549" y="2384507"/>
            <a:ext cx="1866387" cy="1864800"/>
            <a:chOff x="6643613" y="2468471"/>
            <a:chExt cx="1866387" cy="1529139"/>
          </a:xfrm>
          <a:effectLst/>
        </p:grpSpPr>
        <p:sp>
          <p:nvSpPr>
            <p:cNvPr id="73" name="Ovale 62"/>
            <p:cNvSpPr/>
            <p:nvPr/>
          </p:nvSpPr>
          <p:spPr>
            <a:xfrm rot="20615497">
              <a:off x="6643613" y="2468471"/>
              <a:ext cx="1866387" cy="1529139"/>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pic>
          <p:nvPicPr>
            <p:cNvPr id="74" name="Immagine 1"/>
            <p:cNvPicPr>
              <a:picLocks noChangeAspect="1"/>
            </p:cNvPicPr>
            <p:nvPr/>
          </p:nvPicPr>
          <p:blipFill>
            <a:blip r:embed="rId6" cstate="email">
              <a:extLst>
                <a:ext uri="{BEBA8EAE-BF5A-486C-A8C5-ECC9F3942E4B}">
                  <a14:imgProps xmlns:a14="http://schemas.microsoft.com/office/drawing/2010/main">
                    <a14:imgLayer r:embed="rId7">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922054" y="2848127"/>
              <a:ext cx="1309503" cy="755526"/>
            </a:xfrm>
            <a:prstGeom prst="rect">
              <a:avLst/>
            </a:prstGeom>
          </p:spPr>
        </p:pic>
      </p:grpSp>
      <p:cxnSp>
        <p:nvCxnSpPr>
          <p:cNvPr id="75" name="Connettore 1 65"/>
          <p:cNvCxnSpPr>
            <a:stCxn id="104" idx="3"/>
            <a:endCxn id="82" idx="7"/>
          </p:cNvCxnSpPr>
          <p:nvPr/>
        </p:nvCxnSpPr>
        <p:spPr>
          <a:xfrm flipH="1">
            <a:off x="6390119" y="1891626"/>
            <a:ext cx="159614" cy="445249"/>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6" name="Connettore 1 67"/>
          <p:cNvCxnSpPr>
            <a:stCxn id="107" idx="5"/>
            <a:endCxn id="82" idx="1"/>
          </p:cNvCxnSpPr>
          <p:nvPr/>
        </p:nvCxnSpPr>
        <p:spPr>
          <a:xfrm flipH="1">
            <a:off x="5531376" y="1880110"/>
            <a:ext cx="170110" cy="456765"/>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7" name="Connettore 1 82"/>
          <p:cNvCxnSpPr>
            <a:stCxn id="88" idx="5"/>
            <a:endCxn id="82" idx="2"/>
          </p:cNvCxnSpPr>
          <p:nvPr/>
        </p:nvCxnSpPr>
        <p:spPr>
          <a:xfrm>
            <a:off x="4554669" y="2374778"/>
            <a:ext cx="798856" cy="403540"/>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nvGrpSpPr>
          <p:cNvPr id="78" name="Gruppo 202"/>
          <p:cNvGrpSpPr/>
          <p:nvPr/>
        </p:nvGrpSpPr>
        <p:grpSpPr>
          <a:xfrm>
            <a:off x="10407669" y="1408656"/>
            <a:ext cx="946498" cy="727125"/>
            <a:chOff x="10738755" y="1503252"/>
            <a:chExt cx="946498" cy="727125"/>
          </a:xfrm>
        </p:grpSpPr>
        <p:sp>
          <p:nvSpPr>
            <p:cNvPr id="79" name="Ovale 174"/>
            <p:cNvSpPr/>
            <p:nvPr/>
          </p:nvSpPr>
          <p:spPr>
            <a:xfrm rot="20296045">
              <a:off x="10830116" y="1503252"/>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0" name="CasellaDiTesto 19"/>
            <p:cNvSpPr txBox="1"/>
            <p:nvPr/>
          </p:nvSpPr>
          <p:spPr>
            <a:xfrm>
              <a:off x="10738755" y="1773110"/>
              <a:ext cx="946498"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SUPPLIERS</a:t>
              </a:r>
            </a:p>
          </p:txBody>
        </p:sp>
      </p:grpSp>
      <p:grpSp>
        <p:nvGrpSpPr>
          <p:cNvPr id="81" name="Gruppo 87"/>
          <p:cNvGrpSpPr/>
          <p:nvPr/>
        </p:nvGrpSpPr>
        <p:grpSpPr>
          <a:xfrm>
            <a:off x="5299053" y="2154024"/>
            <a:ext cx="1344560" cy="1248587"/>
            <a:chOff x="5299053" y="2154024"/>
            <a:chExt cx="1344560" cy="1248587"/>
          </a:xfrm>
        </p:grpSpPr>
        <p:sp>
          <p:nvSpPr>
            <p:cNvPr id="82" name="Ovale 61"/>
            <p:cNvSpPr/>
            <p:nvPr/>
          </p:nvSpPr>
          <p:spPr>
            <a:xfrm>
              <a:off x="5353525" y="2154024"/>
              <a:ext cx="1214445" cy="12485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3" name="CasellaDiTesto 14"/>
            <p:cNvSpPr txBox="1"/>
            <p:nvPr/>
          </p:nvSpPr>
          <p:spPr>
            <a:xfrm>
              <a:off x="5299053" y="2586517"/>
              <a:ext cx="1344560" cy="2616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RESEARCHERS</a:t>
              </a:r>
            </a:p>
          </p:txBody>
        </p:sp>
      </p:grpSp>
      <p:grpSp>
        <p:nvGrpSpPr>
          <p:cNvPr id="84" name="Gruppo 88"/>
          <p:cNvGrpSpPr/>
          <p:nvPr/>
        </p:nvGrpSpPr>
        <p:grpSpPr>
          <a:xfrm>
            <a:off x="5705204" y="3587451"/>
            <a:ext cx="876942" cy="878416"/>
            <a:chOff x="5705204" y="3587451"/>
            <a:chExt cx="876942" cy="878416"/>
          </a:xfrm>
        </p:grpSpPr>
        <p:sp>
          <p:nvSpPr>
            <p:cNvPr id="85" name="Ovale 63"/>
            <p:cNvSpPr/>
            <p:nvPr/>
          </p:nvSpPr>
          <p:spPr>
            <a:xfrm rot="797524">
              <a:off x="5721480" y="3587451"/>
              <a:ext cx="854396" cy="8784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6" name="CasellaDiTesto 21"/>
            <p:cNvSpPr txBox="1"/>
            <p:nvPr/>
          </p:nvSpPr>
          <p:spPr>
            <a:xfrm>
              <a:off x="5705204" y="3889500"/>
              <a:ext cx="876942"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STUDENTS</a:t>
              </a:r>
            </a:p>
          </p:txBody>
        </p:sp>
      </p:grpSp>
      <p:grpSp>
        <p:nvGrpSpPr>
          <p:cNvPr id="87" name="Gruppo 89"/>
          <p:cNvGrpSpPr/>
          <p:nvPr/>
        </p:nvGrpSpPr>
        <p:grpSpPr>
          <a:xfrm>
            <a:off x="3789987" y="1897835"/>
            <a:ext cx="805234" cy="727125"/>
            <a:chOff x="3789987" y="1897835"/>
            <a:chExt cx="805234" cy="727125"/>
          </a:xfrm>
        </p:grpSpPr>
        <p:sp>
          <p:nvSpPr>
            <p:cNvPr id="88" name="Ovale 59"/>
            <p:cNvSpPr/>
            <p:nvPr/>
          </p:nvSpPr>
          <p:spPr>
            <a:xfrm rot="19987914">
              <a:off x="3846810" y="1897835"/>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9" name="CasellaDiTesto 18"/>
            <p:cNvSpPr txBox="1"/>
            <p:nvPr/>
          </p:nvSpPr>
          <p:spPr>
            <a:xfrm>
              <a:off x="3789987" y="2053444"/>
              <a:ext cx="805234"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YOUNG TALENTS</a:t>
              </a:r>
            </a:p>
          </p:txBody>
        </p:sp>
      </p:grpSp>
      <p:grpSp>
        <p:nvGrpSpPr>
          <p:cNvPr id="90" name="Gruppo 92"/>
          <p:cNvGrpSpPr/>
          <p:nvPr/>
        </p:nvGrpSpPr>
        <p:grpSpPr>
          <a:xfrm>
            <a:off x="3624567" y="3383180"/>
            <a:ext cx="1044000" cy="946232"/>
            <a:chOff x="3766296" y="2874129"/>
            <a:chExt cx="1044000" cy="946232"/>
          </a:xfrm>
        </p:grpSpPr>
        <p:sp>
          <p:nvSpPr>
            <p:cNvPr id="91" name="Ovale 91"/>
            <p:cNvSpPr/>
            <p:nvPr/>
          </p:nvSpPr>
          <p:spPr>
            <a:xfrm rot="20392590">
              <a:off x="3837041" y="2874129"/>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92" name="CasellaDiTesto 20"/>
            <p:cNvSpPr txBox="1"/>
            <p:nvPr/>
          </p:nvSpPr>
          <p:spPr>
            <a:xfrm>
              <a:off x="3766296" y="3123295"/>
              <a:ext cx="1044000"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AFFILIATED RESEARCH INSTITUTIONS </a:t>
              </a:r>
            </a:p>
          </p:txBody>
        </p:sp>
      </p:grpSp>
      <p:cxnSp>
        <p:nvCxnSpPr>
          <p:cNvPr id="93" name="Connettore 1 93"/>
          <p:cNvCxnSpPr>
            <a:stCxn id="91" idx="6"/>
            <a:endCxn id="82" idx="3"/>
          </p:cNvCxnSpPr>
          <p:nvPr/>
        </p:nvCxnSpPr>
        <p:spPr>
          <a:xfrm flipV="1">
            <a:off x="4610786" y="3219760"/>
            <a:ext cx="920590" cy="474096"/>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4" name="Connettore 1 98"/>
          <p:cNvCxnSpPr>
            <a:stCxn id="82" idx="4"/>
            <a:endCxn id="85" idx="1"/>
          </p:cNvCxnSpPr>
          <p:nvPr/>
        </p:nvCxnSpPr>
        <p:spPr>
          <a:xfrm flipH="1">
            <a:off x="5926099" y="3402611"/>
            <a:ext cx="34649" cy="252349"/>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5" name="Ovale 104"/>
          <p:cNvSpPr/>
          <p:nvPr/>
        </p:nvSpPr>
        <p:spPr>
          <a:xfrm>
            <a:off x="5420671" y="5127993"/>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cxnSp>
        <p:nvCxnSpPr>
          <p:cNvPr id="96" name="Connettore 1 105"/>
          <p:cNvCxnSpPr>
            <a:stCxn id="95" idx="0"/>
            <a:endCxn id="85" idx="4"/>
          </p:cNvCxnSpPr>
          <p:nvPr/>
        </p:nvCxnSpPr>
        <p:spPr>
          <a:xfrm flipV="1">
            <a:off x="5892820" y="4454101"/>
            <a:ext cx="154877" cy="673892"/>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sp>
        <p:nvSpPr>
          <p:cNvPr id="97" name="CasellaDiTesto 33"/>
          <p:cNvSpPr txBox="1"/>
          <p:nvPr/>
        </p:nvSpPr>
        <p:spPr>
          <a:xfrm>
            <a:off x="5350497" y="5324902"/>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WORLWIDE RESEARCH CENTERS </a:t>
            </a:r>
          </a:p>
        </p:txBody>
      </p:sp>
      <p:cxnSp>
        <p:nvCxnSpPr>
          <p:cNvPr id="98" name="Connettore 1 111"/>
          <p:cNvCxnSpPr>
            <a:stCxn id="36" idx="1"/>
            <a:endCxn id="85" idx="5"/>
          </p:cNvCxnSpPr>
          <p:nvPr/>
        </p:nvCxnSpPr>
        <p:spPr>
          <a:xfrm flipH="1" flipV="1">
            <a:off x="6371257" y="4398358"/>
            <a:ext cx="298645" cy="860808"/>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9" name="Connettore 1 116"/>
          <p:cNvCxnSpPr>
            <a:stCxn id="73" idx="1"/>
            <a:endCxn id="82" idx="6"/>
          </p:cNvCxnSpPr>
          <p:nvPr/>
        </p:nvCxnSpPr>
        <p:spPr>
          <a:xfrm flipH="1" flipV="1">
            <a:off x="6567970" y="2778318"/>
            <a:ext cx="126538" cy="92535"/>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0" name="Connettore 1 121"/>
          <p:cNvCxnSpPr>
            <a:stCxn id="85" idx="6"/>
            <a:endCxn id="73" idx="3"/>
          </p:cNvCxnSpPr>
          <p:nvPr/>
        </p:nvCxnSpPr>
        <p:spPr>
          <a:xfrm>
            <a:off x="6564432" y="4124878"/>
            <a:ext cx="502560" cy="10884"/>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1" name="Connettore 1 131"/>
          <p:cNvCxnSpPr>
            <a:stCxn id="50" idx="1"/>
            <a:endCxn id="73" idx="4"/>
          </p:cNvCxnSpPr>
          <p:nvPr/>
        </p:nvCxnSpPr>
        <p:spPr>
          <a:xfrm flipH="1" flipV="1">
            <a:off x="7777129" y="4211333"/>
            <a:ext cx="233271" cy="260308"/>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02" name="Connettore 1 139"/>
          <p:cNvCxnSpPr>
            <a:stCxn id="45" idx="1"/>
            <a:endCxn id="73" idx="5"/>
          </p:cNvCxnSpPr>
          <p:nvPr/>
        </p:nvCxnSpPr>
        <p:spPr>
          <a:xfrm flipH="1">
            <a:off x="8332977" y="3656840"/>
            <a:ext cx="165822" cy="106121"/>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grpSp>
        <p:nvGrpSpPr>
          <p:cNvPr id="103" name="Gruppo 168"/>
          <p:cNvGrpSpPr/>
          <p:nvPr/>
        </p:nvGrpSpPr>
        <p:grpSpPr>
          <a:xfrm>
            <a:off x="6291879" y="1194264"/>
            <a:ext cx="805234" cy="727125"/>
            <a:chOff x="6291879" y="1194264"/>
            <a:chExt cx="805234" cy="727125"/>
          </a:xfrm>
        </p:grpSpPr>
        <p:sp>
          <p:nvSpPr>
            <p:cNvPr id="104" name="Ovale 60"/>
            <p:cNvSpPr/>
            <p:nvPr/>
          </p:nvSpPr>
          <p:spPr>
            <a:xfrm rot="20296045">
              <a:off x="6330041" y="1194264"/>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5" name="CasellaDiTesto 16"/>
            <p:cNvSpPr txBox="1"/>
            <p:nvPr/>
          </p:nvSpPr>
          <p:spPr>
            <a:xfrm>
              <a:off x="6291879" y="1373233"/>
              <a:ext cx="805234"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THIRD SECTOR </a:t>
              </a:r>
            </a:p>
          </p:txBody>
        </p:sp>
      </p:grpSp>
      <p:grpSp>
        <p:nvGrpSpPr>
          <p:cNvPr id="106" name="Gruppo 148"/>
          <p:cNvGrpSpPr/>
          <p:nvPr/>
        </p:nvGrpSpPr>
        <p:grpSpPr>
          <a:xfrm>
            <a:off x="5270195" y="1154943"/>
            <a:ext cx="805234" cy="727125"/>
            <a:chOff x="5938650" y="1155781"/>
            <a:chExt cx="805234" cy="727125"/>
          </a:xfrm>
        </p:grpSpPr>
        <p:sp>
          <p:nvSpPr>
            <p:cNvPr id="107" name="Ovale 57"/>
            <p:cNvSpPr/>
            <p:nvPr/>
          </p:nvSpPr>
          <p:spPr>
            <a:xfrm rot="2375027">
              <a:off x="5973210" y="1155781"/>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8" name="CasellaDiTesto 17"/>
            <p:cNvSpPr txBox="1"/>
            <p:nvPr/>
          </p:nvSpPr>
          <p:spPr>
            <a:xfrm>
              <a:off x="5938650" y="1375479"/>
              <a:ext cx="805234"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MEDIA</a:t>
              </a:r>
            </a:p>
          </p:txBody>
        </p:sp>
      </p:grpSp>
      <p:grpSp>
        <p:nvGrpSpPr>
          <p:cNvPr id="109" name="Gruppo 151"/>
          <p:cNvGrpSpPr/>
          <p:nvPr/>
        </p:nvGrpSpPr>
        <p:grpSpPr>
          <a:xfrm>
            <a:off x="10745561" y="4261706"/>
            <a:ext cx="1152000" cy="1048757"/>
            <a:chOff x="10493309" y="3741443"/>
            <a:chExt cx="1152000" cy="1048757"/>
          </a:xfrm>
        </p:grpSpPr>
        <p:sp>
          <p:nvSpPr>
            <p:cNvPr id="110" name="Ovale 150"/>
            <p:cNvSpPr/>
            <p:nvPr/>
          </p:nvSpPr>
          <p:spPr>
            <a:xfrm>
              <a:off x="10584708" y="3741443"/>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11" name="CasellaDiTesto 30"/>
            <p:cNvSpPr txBox="1"/>
            <p:nvPr/>
          </p:nvSpPr>
          <p:spPr>
            <a:xfrm>
              <a:off x="10493309" y="4052935"/>
              <a:ext cx="1152000" cy="338554"/>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dirty="0">
                  <a:ln>
                    <a:noFill/>
                  </a:ln>
                  <a:solidFill>
                    <a:schemeClr val="bg1"/>
                  </a:solidFill>
                  <a:effectLst/>
                  <a:uLnTx/>
                  <a:uFillTx/>
                </a:rPr>
                <a:t>CENTRAL GOVERNMENT </a:t>
              </a:r>
            </a:p>
          </p:txBody>
        </p:sp>
      </p:grpSp>
      <p:cxnSp>
        <p:nvCxnSpPr>
          <p:cNvPr id="112" name="Connettore 1 152"/>
          <p:cNvCxnSpPr>
            <a:stCxn id="32" idx="1"/>
            <a:endCxn id="45" idx="5"/>
          </p:cNvCxnSpPr>
          <p:nvPr/>
        </p:nvCxnSpPr>
        <p:spPr>
          <a:xfrm flipH="1" flipV="1">
            <a:off x="9039302" y="4198451"/>
            <a:ext cx="442650" cy="472892"/>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3" name="Connettore 1 155"/>
          <p:cNvCxnSpPr>
            <a:stCxn id="110" idx="2"/>
            <a:endCxn id="32" idx="6"/>
          </p:cNvCxnSpPr>
          <p:nvPr/>
        </p:nvCxnSpPr>
        <p:spPr>
          <a:xfrm flipH="1">
            <a:off x="10309218" y="4786085"/>
            <a:ext cx="527742" cy="256050"/>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4" name="Connettore 1 169"/>
          <p:cNvCxnSpPr>
            <a:stCxn id="54" idx="7"/>
            <a:endCxn id="85" idx="3"/>
          </p:cNvCxnSpPr>
          <p:nvPr/>
        </p:nvCxnSpPr>
        <p:spPr>
          <a:xfrm flipV="1">
            <a:off x="5319147" y="4259455"/>
            <a:ext cx="464144" cy="237066"/>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ttore 1 176"/>
          <p:cNvCxnSpPr>
            <a:stCxn id="39" idx="3"/>
            <a:endCxn id="73" idx="0"/>
          </p:cNvCxnSpPr>
          <p:nvPr/>
        </p:nvCxnSpPr>
        <p:spPr>
          <a:xfrm flipH="1">
            <a:off x="7250357" y="1728895"/>
            <a:ext cx="391379" cy="693586"/>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6" name="Connettore 1 183"/>
          <p:cNvCxnSpPr>
            <a:stCxn id="42" idx="2"/>
            <a:endCxn id="73" idx="7"/>
          </p:cNvCxnSpPr>
          <p:nvPr/>
        </p:nvCxnSpPr>
        <p:spPr>
          <a:xfrm flipH="1">
            <a:off x="7960493" y="2050521"/>
            <a:ext cx="1088319" cy="447531"/>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7" name="Connettore 1 196"/>
          <p:cNvCxnSpPr>
            <a:stCxn id="73" idx="6"/>
            <a:endCxn id="35" idx="3"/>
          </p:cNvCxnSpPr>
          <p:nvPr/>
        </p:nvCxnSpPr>
        <p:spPr>
          <a:xfrm flipV="1">
            <a:off x="8408930" y="2985835"/>
            <a:ext cx="547775" cy="67462"/>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ttore 1 204"/>
          <p:cNvCxnSpPr>
            <a:stCxn id="34" idx="2"/>
            <a:endCxn id="35" idx="7"/>
          </p:cNvCxnSpPr>
          <p:nvPr/>
        </p:nvCxnSpPr>
        <p:spPr>
          <a:xfrm flipH="1" flipV="1">
            <a:off x="10133328" y="2970196"/>
            <a:ext cx="178226" cy="1950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19" name="Connettore 1 216"/>
          <p:cNvCxnSpPr>
            <a:stCxn id="34" idx="3"/>
            <a:endCxn id="30" idx="7"/>
          </p:cNvCxnSpPr>
          <p:nvPr/>
        </p:nvCxnSpPr>
        <p:spPr>
          <a:xfrm flipH="1">
            <a:off x="10322610" y="3424509"/>
            <a:ext cx="170843" cy="25252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20" name="Connettore 1 225"/>
          <p:cNvCxnSpPr>
            <a:stCxn id="79" idx="1"/>
            <a:endCxn id="42" idx="5"/>
          </p:cNvCxnSpPr>
          <p:nvPr/>
        </p:nvCxnSpPr>
        <p:spPr>
          <a:xfrm flipH="1">
            <a:off x="10142575" y="1628408"/>
            <a:ext cx="385768" cy="210677"/>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0174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147" y="1246416"/>
            <a:ext cx="8035777" cy="5222679"/>
          </a:xfrm>
          <a:prstGeom prst="rect">
            <a:avLst/>
          </a:prstGeom>
        </p:spPr>
      </p:pic>
      <p:sp>
        <p:nvSpPr>
          <p:cNvPr id="6" name="Sottotitolo 2"/>
          <p:cNvSpPr txBox="1">
            <a:spLocks/>
          </p:cNvSpPr>
          <p:nvPr/>
        </p:nvSpPr>
        <p:spPr>
          <a:xfrm>
            <a:off x="4579378" y="1301990"/>
            <a:ext cx="201574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ADVANCED COMPUTING </a:t>
            </a:r>
            <a:b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&amp; ELECTROMAGNETICS</a:t>
            </a:r>
          </a:p>
        </p:txBody>
      </p:sp>
      <p:sp>
        <p:nvSpPr>
          <p:cNvPr id="7" name="Sottotitolo 2"/>
          <p:cNvSpPr txBox="1">
            <a:spLocks/>
          </p:cNvSpPr>
          <p:nvPr/>
        </p:nvSpPr>
        <p:spPr>
          <a:xfrm>
            <a:off x="4591253" y="1843428"/>
            <a:ext cx="1085080"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APPLIED PHOTONICS</a:t>
            </a:r>
          </a:p>
        </p:txBody>
      </p:sp>
      <p:sp>
        <p:nvSpPr>
          <p:cNvPr id="8" name="Sottotitolo 2"/>
          <p:cNvSpPr txBox="1">
            <a:spLocks/>
          </p:cNvSpPr>
          <p:nvPr/>
        </p:nvSpPr>
        <p:spPr>
          <a:xfrm>
            <a:off x="4438073" y="2453973"/>
            <a:ext cx="165570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INNOVATION DEVELOPMENT</a:t>
            </a:r>
          </a:p>
        </p:txBody>
      </p:sp>
      <p:sp>
        <p:nvSpPr>
          <p:cNvPr id="9" name="Sottotitolo 2"/>
          <p:cNvSpPr txBox="1">
            <a:spLocks/>
          </p:cNvSpPr>
          <p:nvPr/>
        </p:nvSpPr>
        <p:spPr>
          <a:xfrm>
            <a:off x="4060439" y="3197028"/>
            <a:ext cx="1835552" cy="184666"/>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MOBILE SOLUTIONS</a:t>
            </a:r>
          </a:p>
        </p:txBody>
      </p:sp>
      <p:sp>
        <p:nvSpPr>
          <p:cNvPr id="10" name="Sottotitolo 2"/>
          <p:cNvSpPr txBox="1">
            <a:spLocks/>
          </p:cNvSpPr>
          <p:nvPr/>
        </p:nvSpPr>
        <p:spPr>
          <a:xfrm flipH="1">
            <a:off x="9943582" y="1574183"/>
            <a:ext cx="1727952"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MULTI-LAYER WIRELESS SOLUTIONS</a:t>
            </a:r>
          </a:p>
        </p:txBody>
      </p:sp>
      <p:sp>
        <p:nvSpPr>
          <p:cNvPr id="11" name="Sottotitolo 2"/>
          <p:cNvSpPr txBox="1">
            <a:spLocks/>
          </p:cNvSpPr>
          <p:nvPr/>
        </p:nvSpPr>
        <p:spPr>
          <a:xfrm flipH="1">
            <a:off x="9475922" y="2368567"/>
            <a:ext cx="1224136"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NAVIGATION TECHNOLOGIES</a:t>
            </a:r>
          </a:p>
        </p:txBody>
      </p:sp>
      <p:sp>
        <p:nvSpPr>
          <p:cNvPr id="12" name="Sottotitolo 2"/>
          <p:cNvSpPr txBox="1">
            <a:spLocks/>
          </p:cNvSpPr>
          <p:nvPr/>
        </p:nvSpPr>
        <p:spPr>
          <a:xfrm flipH="1">
            <a:off x="9686160" y="3131304"/>
            <a:ext cx="1081143"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PERVASIVE TECHNOLOGIES</a:t>
            </a:r>
          </a:p>
        </p:txBody>
      </p:sp>
      <p:sp>
        <p:nvSpPr>
          <p:cNvPr id="13" name="Rettangolo 28"/>
          <p:cNvSpPr/>
          <p:nvPr/>
        </p:nvSpPr>
        <p:spPr>
          <a:xfrm flipV="1">
            <a:off x="4978215" y="3938035"/>
            <a:ext cx="1414923" cy="799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4" name="Sottotitolo 2"/>
          <p:cNvSpPr txBox="1">
            <a:spLocks/>
          </p:cNvSpPr>
          <p:nvPr/>
        </p:nvSpPr>
        <p:spPr>
          <a:xfrm>
            <a:off x="4745142" y="3946939"/>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CITY</a:t>
            </a:r>
          </a:p>
        </p:txBody>
      </p:sp>
      <p:sp>
        <p:nvSpPr>
          <p:cNvPr id="15" name="Sottotitolo 2"/>
          <p:cNvSpPr txBox="1">
            <a:spLocks/>
          </p:cNvSpPr>
          <p:nvPr/>
        </p:nvSpPr>
        <p:spPr>
          <a:xfrm>
            <a:off x="4745142" y="4151305"/>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ENERGY</a:t>
            </a:r>
          </a:p>
        </p:txBody>
      </p:sp>
      <p:sp>
        <p:nvSpPr>
          <p:cNvPr id="16" name="Sottotitolo 2"/>
          <p:cNvSpPr txBox="1">
            <a:spLocks/>
          </p:cNvSpPr>
          <p:nvPr/>
        </p:nvSpPr>
        <p:spPr>
          <a:xfrm>
            <a:off x="4745142" y="4351548"/>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HEALTH</a:t>
            </a:r>
          </a:p>
        </p:txBody>
      </p:sp>
      <p:sp>
        <p:nvSpPr>
          <p:cNvPr id="17" name="Rettangolo 34"/>
          <p:cNvSpPr/>
          <p:nvPr/>
        </p:nvSpPr>
        <p:spPr>
          <a:xfrm>
            <a:off x="4295163" y="4791604"/>
            <a:ext cx="2869036" cy="65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8" name="Sottotitolo 2"/>
          <p:cNvSpPr txBox="1">
            <a:spLocks/>
          </p:cNvSpPr>
          <p:nvPr/>
        </p:nvSpPr>
        <p:spPr>
          <a:xfrm>
            <a:off x="4295162" y="4773966"/>
            <a:ext cx="2869037" cy="319160"/>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EMERGING TRENDS &amp; OPPORTUNITIES</a:t>
            </a:r>
          </a:p>
        </p:txBody>
      </p:sp>
      <p:sp>
        <p:nvSpPr>
          <p:cNvPr id="19" name="Sottotitolo 2"/>
          <p:cNvSpPr txBox="1">
            <a:spLocks/>
          </p:cNvSpPr>
          <p:nvPr/>
        </p:nvSpPr>
        <p:spPr>
          <a:xfrm>
            <a:off x="4295162" y="5010175"/>
            <a:ext cx="2869037" cy="246045"/>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HIGHER &amp;  PROFESSIONAL EDUCATION</a:t>
            </a:r>
          </a:p>
        </p:txBody>
      </p:sp>
      <p:sp>
        <p:nvSpPr>
          <p:cNvPr id="20" name="Sottotitolo 2"/>
          <p:cNvSpPr txBox="1">
            <a:spLocks/>
          </p:cNvSpPr>
          <p:nvPr/>
        </p:nvSpPr>
        <p:spPr>
          <a:xfrm>
            <a:off x="4295162" y="5196553"/>
            <a:ext cx="2869037" cy="300053"/>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10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FRONT-END, MARKETING &amp; COMMUNICATIONS</a:t>
            </a:r>
          </a:p>
        </p:txBody>
      </p:sp>
      <p:sp>
        <p:nvSpPr>
          <p:cNvPr id="22" name="Rectangle 36"/>
          <p:cNvSpPr/>
          <p:nvPr/>
        </p:nvSpPr>
        <p:spPr>
          <a:xfrm>
            <a:off x="412750" y="4137293"/>
            <a:ext cx="2475684"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STRATEGIC PROGRAMS</a:t>
            </a:r>
          </a:p>
        </p:txBody>
      </p:sp>
      <p:sp>
        <p:nvSpPr>
          <p:cNvPr id="23" name="Rectangle 36"/>
          <p:cNvSpPr/>
          <p:nvPr/>
        </p:nvSpPr>
        <p:spPr>
          <a:xfrm>
            <a:off x="412750" y="5000669"/>
            <a:ext cx="171370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FUNCTIONS</a:t>
            </a:r>
          </a:p>
        </p:txBody>
      </p:sp>
      <p:sp>
        <p:nvSpPr>
          <p:cNvPr id="24" name="Rectangle 36"/>
          <p:cNvSpPr/>
          <p:nvPr/>
        </p:nvSpPr>
        <p:spPr>
          <a:xfrm>
            <a:off x="412750" y="3295486"/>
            <a:ext cx="194392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7 RESEARCH AREA</a:t>
            </a:r>
          </a:p>
        </p:txBody>
      </p:sp>
      <p:cxnSp>
        <p:nvCxnSpPr>
          <p:cNvPr id="30" name="Connettore 1 4"/>
          <p:cNvCxnSpPr/>
          <p:nvPr/>
        </p:nvCxnSpPr>
        <p:spPr>
          <a:xfrm>
            <a:off x="-1" y="3818535"/>
            <a:ext cx="12896193" cy="20729"/>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ttore 1 45"/>
          <p:cNvCxnSpPr/>
          <p:nvPr/>
        </p:nvCxnSpPr>
        <p:spPr>
          <a:xfrm flipV="1">
            <a:off x="-2" y="4665688"/>
            <a:ext cx="12896193" cy="47298"/>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ttore 1 46"/>
          <p:cNvCxnSpPr/>
          <p:nvPr/>
        </p:nvCxnSpPr>
        <p:spPr>
          <a:xfrm flipV="1">
            <a:off x="-17439" y="5562262"/>
            <a:ext cx="12913630" cy="31772"/>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3"/>
          </p:nvPr>
        </p:nvSpPr>
        <p:spPr>
          <a:xfrm>
            <a:off x="287338" y="1714500"/>
            <a:ext cx="2484437" cy="3433763"/>
          </a:xfrm>
        </p:spPr>
        <p:txBody>
          <a:bodyPr/>
          <a:lstStyle/>
          <a:p>
            <a:r>
              <a:rPr lang="en-US" dirty="0"/>
              <a:t>ISMB counts more than 140 researchers working on R&amp;D projects. More that half of the workforce is under 35, 85% are engineers and 36% has a PhD. </a:t>
            </a:r>
          </a:p>
        </p:txBody>
      </p:sp>
      <p:sp>
        <p:nvSpPr>
          <p:cNvPr id="4" name="Title 3"/>
          <p:cNvSpPr>
            <a:spLocks noGrp="1"/>
          </p:cNvSpPr>
          <p:nvPr>
            <p:ph type="title"/>
          </p:nvPr>
        </p:nvSpPr>
        <p:spPr/>
        <p:txBody>
          <a:bodyPr/>
          <a:lstStyle/>
          <a:p>
            <a:r>
              <a:rPr lang="en-US" dirty="0"/>
              <a:t>ISMB STRUCTURE</a:t>
            </a:r>
            <a:endParaRPr lang="it-IT" dirty="0"/>
          </a:p>
        </p:txBody>
      </p:sp>
    </p:spTree>
    <p:extLst>
      <p:ext uri="{BB962C8B-B14F-4D97-AF65-F5344CB8AC3E}">
        <p14:creationId xmlns:p14="http://schemas.microsoft.com/office/powerpoint/2010/main" val="28211368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p:cNvSpPr/>
          <p:nvPr/>
        </p:nvSpPr>
        <p:spPr>
          <a:xfrm flipH="1">
            <a:off x="-1" y="1"/>
            <a:ext cx="4667022"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12" name="Content Placeholder 2"/>
          <p:cNvSpPr txBox="1">
            <a:spLocks/>
          </p:cNvSpPr>
          <p:nvPr/>
        </p:nvSpPr>
        <p:spPr>
          <a:xfrm>
            <a:off x="436732" y="2386085"/>
            <a:ext cx="3551944" cy="4264097"/>
          </a:xfrm>
          <a:prstGeom prst="rect">
            <a:avLst/>
          </a:prstGeom>
        </p:spPr>
        <p:txBody>
          <a:bodyPr>
            <a:noAutofit/>
          </a:bodyPr>
          <a:lst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We’re working on the domain of mobile 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and the emerging paradigms of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Big</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 aim to support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innovation of services, products and processes</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realizing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end-to-end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based on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Computing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technology and connected with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Device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applications (i.e. Embedded) following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IoT</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paradigm.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data management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support the development of the added value services.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32" y="5174"/>
            <a:ext cx="3971963" cy="27804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951"/>
          <a:stretch/>
        </p:blipFill>
        <p:spPr>
          <a:xfrm>
            <a:off x="4667021" y="0"/>
            <a:ext cx="9880600" cy="6858000"/>
          </a:xfrm>
          <a:prstGeom prst="rect">
            <a:avLst/>
          </a:prstGeom>
        </p:spPr>
      </p:pic>
    </p:spTree>
    <p:extLst>
      <p:ext uri="{BB962C8B-B14F-4D97-AF65-F5344CB8AC3E}">
        <p14:creationId xmlns:p14="http://schemas.microsoft.com/office/powerpoint/2010/main" val="239878641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72"/>
          <p:cNvSpPr txBox="1"/>
          <p:nvPr/>
        </p:nvSpPr>
        <p:spPr>
          <a:xfrm>
            <a:off x="521671" y="3749798"/>
            <a:ext cx="2210896" cy="815604"/>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PRODUCTIVE ACTIVITIES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err="1">
                <a:ln>
                  <a:noFill/>
                </a:ln>
                <a:solidFill>
                  <a:sysClr val="windowText" lastClr="000000"/>
                </a:solidFill>
                <a:effectLst/>
                <a:uLnTx/>
                <a:uFillTx/>
                <a:latin typeface="Segoe UI" pitchFamily="34" charset="0"/>
                <a:cs typeface="Segoe UI" pitchFamily="34" charset="0"/>
              </a:rPr>
              <a:t>Food</a:t>
            </a: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 and agricolture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Factory of the Future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Digital manufacturing </a:t>
            </a:r>
          </a:p>
        </p:txBody>
      </p:sp>
      <p:sp>
        <p:nvSpPr>
          <p:cNvPr id="121" name="TextBox 76"/>
          <p:cNvSpPr txBox="1"/>
          <p:nvPr/>
        </p:nvSpPr>
        <p:spPr>
          <a:xfrm>
            <a:off x="554336" y="1316035"/>
            <a:ext cx="2178231" cy="1015659"/>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SMART PROGRAMS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City and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Mobility</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Health</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Energy</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ITS</a:t>
            </a:r>
          </a:p>
        </p:txBody>
      </p:sp>
      <p:sp>
        <p:nvSpPr>
          <p:cNvPr id="127" name="TextBox 77"/>
          <p:cNvSpPr txBox="1"/>
          <p:nvPr/>
        </p:nvSpPr>
        <p:spPr>
          <a:xfrm>
            <a:off x="521670" y="4617902"/>
            <a:ext cx="2365734" cy="846382"/>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INNOVATION CULTURE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Education</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Events</a:t>
            </a:r>
          </a:p>
        </p:txBody>
      </p:sp>
      <p:sp>
        <p:nvSpPr>
          <p:cNvPr id="137" name="TextBox 173"/>
          <p:cNvSpPr txBox="1"/>
          <p:nvPr/>
        </p:nvSpPr>
        <p:spPr>
          <a:xfrm>
            <a:off x="521670" y="2399025"/>
            <a:ext cx="2210898" cy="492438"/>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EMERGENCY MANAGEMENT</a:t>
            </a:r>
          </a:p>
        </p:txBody>
      </p:sp>
      <p:sp>
        <p:nvSpPr>
          <p:cNvPr id="141" name="TextBox 75"/>
          <p:cNvSpPr txBox="1"/>
          <p:nvPr/>
        </p:nvSpPr>
        <p:spPr>
          <a:xfrm>
            <a:off x="521670" y="5470695"/>
            <a:ext cx="2365734" cy="661716"/>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FINANCIAL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1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endParaRPr>
          </a:p>
        </p:txBody>
      </p:sp>
      <p:sp>
        <p:nvSpPr>
          <p:cNvPr id="167" name="TextBox 74"/>
          <p:cNvSpPr txBox="1"/>
          <p:nvPr/>
        </p:nvSpPr>
        <p:spPr>
          <a:xfrm>
            <a:off x="521671" y="6109971"/>
            <a:ext cx="2365734" cy="307773"/>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SPACE</a:t>
            </a:r>
          </a:p>
        </p:txBody>
      </p:sp>
      <p:sp>
        <p:nvSpPr>
          <p:cNvPr id="115" name="TextBox 71"/>
          <p:cNvSpPr txBox="1"/>
          <p:nvPr/>
        </p:nvSpPr>
        <p:spPr>
          <a:xfrm>
            <a:off x="521671" y="3014860"/>
            <a:ext cx="2365734" cy="646327"/>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ENVIRONMENT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Cultural Heritage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Territory</a:t>
            </a:r>
          </a:p>
        </p:txBody>
      </p:sp>
      <p:sp>
        <p:nvSpPr>
          <p:cNvPr id="128" name="Rectangle 167"/>
          <p:cNvSpPr/>
          <p:nvPr/>
        </p:nvSpPr>
        <p:spPr>
          <a:xfrm>
            <a:off x="486446" y="1386644"/>
            <a:ext cx="73707" cy="864000"/>
          </a:xfrm>
          <a:prstGeom prst="rect">
            <a:avLst/>
          </a:prstGeom>
          <a:solidFill>
            <a:srgbClr val="178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178BC8"/>
              </a:solidFill>
              <a:effectLst/>
              <a:uLnTx/>
              <a:uFillTx/>
            </a:endParaRPr>
          </a:p>
        </p:txBody>
      </p:sp>
      <p:sp>
        <p:nvSpPr>
          <p:cNvPr id="131" name="Rectangle 170"/>
          <p:cNvSpPr/>
          <p:nvPr/>
        </p:nvSpPr>
        <p:spPr>
          <a:xfrm>
            <a:off x="486446" y="3071358"/>
            <a:ext cx="73707" cy="5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2" name="Rectangle 171"/>
          <p:cNvSpPr/>
          <p:nvPr/>
        </p:nvSpPr>
        <p:spPr>
          <a:xfrm>
            <a:off x="486446" y="4679017"/>
            <a:ext cx="73707"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6" name="Rectangle 172"/>
          <p:cNvSpPr/>
          <p:nvPr/>
        </p:nvSpPr>
        <p:spPr>
          <a:xfrm>
            <a:off x="486446" y="3823715"/>
            <a:ext cx="73707" cy="720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8" name="Rectangle 174"/>
          <p:cNvSpPr/>
          <p:nvPr/>
        </p:nvSpPr>
        <p:spPr>
          <a:xfrm>
            <a:off x="486446" y="2403313"/>
            <a:ext cx="73707" cy="54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42" name="Rectangle 168"/>
          <p:cNvSpPr/>
          <p:nvPr/>
        </p:nvSpPr>
        <p:spPr>
          <a:xfrm>
            <a:off x="486446" y="6064335"/>
            <a:ext cx="73707" cy="360000"/>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ndParaRPr>
          </a:p>
        </p:txBody>
      </p:sp>
      <p:sp>
        <p:nvSpPr>
          <p:cNvPr id="192" name="Rectangle 169"/>
          <p:cNvSpPr/>
          <p:nvPr/>
        </p:nvSpPr>
        <p:spPr>
          <a:xfrm>
            <a:off x="486446" y="5536943"/>
            <a:ext cx="73707" cy="3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grpSp>
        <p:nvGrpSpPr>
          <p:cNvPr id="12" name="Group 11"/>
          <p:cNvGrpSpPr/>
          <p:nvPr/>
        </p:nvGrpSpPr>
        <p:grpSpPr>
          <a:xfrm rot="5400000">
            <a:off x="2923271" y="-1196011"/>
            <a:ext cx="10481091" cy="10629725"/>
            <a:chOff x="2860189" y="-2407446"/>
            <a:chExt cx="10481091" cy="10629725"/>
          </a:xfrm>
        </p:grpSpPr>
        <p:grpSp>
          <p:nvGrpSpPr>
            <p:cNvPr id="3" name="Gruppo 2"/>
            <p:cNvGrpSpPr/>
            <p:nvPr/>
          </p:nvGrpSpPr>
          <p:grpSpPr>
            <a:xfrm rot="12094391">
              <a:off x="2860189" y="-2407446"/>
              <a:ext cx="10481091" cy="10629725"/>
              <a:chOff x="4443516" y="-376125"/>
              <a:chExt cx="9065357" cy="9153815"/>
            </a:xfrm>
          </p:grpSpPr>
          <p:sp>
            <p:nvSpPr>
              <p:cNvPr id="305" name="Oval 60"/>
              <p:cNvSpPr/>
              <p:nvPr/>
            </p:nvSpPr>
            <p:spPr>
              <a:xfrm>
                <a:off x="7445319" y="1535093"/>
                <a:ext cx="3765290" cy="3765290"/>
              </a:xfrm>
              <a:prstGeom prst="ellipse">
                <a:avLst/>
              </a:prstGeom>
              <a:solidFill>
                <a:sysClr val="window" lastClr="FFFFFF">
                  <a:lumMod val="95000"/>
                </a:sysClr>
              </a:solidFill>
              <a:ln w="12700" cap="flat" cmpd="sng" algn="ctr">
                <a:solidFill>
                  <a:sysClr val="windowText" lastClr="000000"/>
                </a:solidFill>
                <a:prstDash val="solid"/>
              </a:ln>
              <a:effectLst/>
            </p:spPr>
            <p:txBody>
              <a:bodyPr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9" name="Oval 70"/>
              <p:cNvSpPr/>
              <p:nvPr/>
            </p:nvSpPr>
            <p:spPr>
              <a:xfrm>
                <a:off x="7730626" y="1803984"/>
                <a:ext cx="3259049" cy="3259049"/>
              </a:xfrm>
              <a:prstGeom prst="ellipse">
                <a:avLst/>
              </a:prstGeom>
              <a:noFill/>
              <a:ln w="285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0" name="Block Arc 78"/>
              <p:cNvSpPr/>
              <p:nvPr/>
            </p:nvSpPr>
            <p:spPr>
              <a:xfrm rot="19953703">
                <a:off x="7895929" y="1986551"/>
                <a:ext cx="2893917" cy="2893916"/>
              </a:xfrm>
              <a:prstGeom prst="blockArc">
                <a:avLst>
                  <a:gd name="adj1" fmla="val 8360720"/>
                  <a:gd name="adj2" fmla="val 5800933"/>
                  <a:gd name="adj3" fmla="val 1460"/>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1" name="Block Arc 80"/>
              <p:cNvSpPr/>
              <p:nvPr/>
            </p:nvSpPr>
            <p:spPr>
              <a:xfrm rot="8100000">
                <a:off x="8050320" y="2123678"/>
                <a:ext cx="2619661" cy="2619661"/>
              </a:xfrm>
              <a:prstGeom prst="blockArc">
                <a:avLst>
                  <a:gd name="adj1" fmla="val 2131545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Block Arc 83"/>
              <p:cNvSpPr/>
              <p:nvPr/>
            </p:nvSpPr>
            <p:spPr>
              <a:xfrm rot="11787023">
                <a:off x="8196546" y="2269904"/>
                <a:ext cx="2327210" cy="2327210"/>
              </a:xfrm>
              <a:prstGeom prst="blockArc">
                <a:avLst>
                  <a:gd name="adj1" fmla="val 4430198"/>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Block Arc 84"/>
              <p:cNvSpPr/>
              <p:nvPr/>
            </p:nvSpPr>
            <p:spPr>
              <a:xfrm rot="18778706">
                <a:off x="8349305" y="2422663"/>
                <a:ext cx="2021690" cy="2021690"/>
              </a:xfrm>
              <a:prstGeom prst="blockArc">
                <a:avLst>
                  <a:gd name="adj1" fmla="val 9493823"/>
                  <a:gd name="adj2" fmla="val 5820464"/>
                  <a:gd name="adj3" fmla="val 1968"/>
                </a:avLst>
              </a:pr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4" name="Block Arc 85"/>
              <p:cNvSpPr/>
              <p:nvPr/>
            </p:nvSpPr>
            <p:spPr>
              <a:xfrm rot="11768305">
                <a:off x="8535252" y="2608610"/>
                <a:ext cx="1649797" cy="1649797"/>
              </a:xfrm>
              <a:prstGeom prst="blockArc">
                <a:avLst>
                  <a:gd name="adj1" fmla="val 3201112"/>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5" name="Oval 86"/>
              <p:cNvSpPr/>
              <p:nvPr/>
            </p:nvSpPr>
            <p:spPr>
              <a:xfrm>
                <a:off x="8076807"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6" name="TextBox 87"/>
              <p:cNvSpPr txBox="1"/>
              <p:nvPr/>
            </p:nvSpPr>
            <p:spPr>
              <a:xfrm rot="4105609">
                <a:off x="9054207" y="1180237"/>
                <a:ext cx="476125" cy="2395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LBS</a:t>
                </a:r>
              </a:p>
            </p:txBody>
          </p:sp>
          <p:sp>
            <p:nvSpPr>
              <p:cNvPr id="317" name="Oval 89"/>
              <p:cNvSpPr/>
              <p:nvPr/>
            </p:nvSpPr>
            <p:spPr>
              <a:xfrm>
                <a:off x="11146481" y="376519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8" name="Oval 91"/>
              <p:cNvSpPr/>
              <p:nvPr/>
            </p:nvSpPr>
            <p:spPr>
              <a:xfrm>
                <a:off x="8087791" y="192000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9" name="Oval 93"/>
              <p:cNvSpPr/>
              <p:nvPr/>
            </p:nvSpPr>
            <p:spPr>
              <a:xfrm>
                <a:off x="7675714" y="239315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0" name="Oval 94"/>
              <p:cNvSpPr/>
              <p:nvPr/>
            </p:nvSpPr>
            <p:spPr>
              <a:xfrm>
                <a:off x="7416350" y="303452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1" name="Oval 95"/>
              <p:cNvSpPr/>
              <p:nvPr/>
            </p:nvSpPr>
            <p:spPr>
              <a:xfrm>
                <a:off x="7652629" y="43394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2" name="Oval 96"/>
              <p:cNvSpPr/>
              <p:nvPr/>
            </p:nvSpPr>
            <p:spPr>
              <a:xfrm>
                <a:off x="8614113" y="514045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Oval 97"/>
              <p:cNvSpPr/>
              <p:nvPr/>
            </p:nvSpPr>
            <p:spPr>
              <a:xfrm>
                <a:off x="9247267" y="524264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Oval 98"/>
              <p:cNvSpPr/>
              <p:nvPr/>
            </p:nvSpPr>
            <p:spPr>
              <a:xfrm>
                <a:off x="9961708" y="514045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5" name="Oval 99"/>
              <p:cNvSpPr/>
              <p:nvPr/>
            </p:nvSpPr>
            <p:spPr>
              <a:xfrm>
                <a:off x="10499016"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6" name="Oval 100"/>
              <p:cNvSpPr/>
              <p:nvPr/>
            </p:nvSpPr>
            <p:spPr>
              <a:xfrm>
                <a:off x="10880345" y="438947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7" name="Oval 101"/>
              <p:cNvSpPr/>
              <p:nvPr/>
            </p:nvSpPr>
            <p:spPr>
              <a:xfrm>
                <a:off x="11170030" y="316249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8" name="Oval 102"/>
              <p:cNvSpPr/>
              <p:nvPr/>
            </p:nvSpPr>
            <p:spPr>
              <a:xfrm>
                <a:off x="10989675" y="253010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9" name="Oval 104"/>
              <p:cNvSpPr/>
              <p:nvPr/>
            </p:nvSpPr>
            <p:spPr>
              <a:xfrm>
                <a:off x="10616034" y="205458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0" name="Oval 105"/>
              <p:cNvSpPr/>
              <p:nvPr/>
            </p:nvSpPr>
            <p:spPr>
              <a:xfrm>
                <a:off x="8620448" y="1620182"/>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1" name="Oval 106"/>
              <p:cNvSpPr/>
              <p:nvPr/>
            </p:nvSpPr>
            <p:spPr>
              <a:xfrm>
                <a:off x="10030321" y="16332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2" name="Oval 108"/>
              <p:cNvSpPr/>
              <p:nvPr/>
            </p:nvSpPr>
            <p:spPr>
              <a:xfrm>
                <a:off x="9307495" y="1508855"/>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3" name="TextBox 110"/>
              <p:cNvSpPr txBox="1"/>
              <p:nvPr/>
            </p:nvSpPr>
            <p:spPr>
              <a:xfrm rot="4105609">
                <a:off x="9414093" y="881311"/>
                <a:ext cx="1085975"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Earth Observation</a:t>
                </a:r>
              </a:p>
            </p:txBody>
          </p:sp>
          <p:sp>
            <p:nvSpPr>
              <p:cNvPr id="334" name="TextBox 111"/>
              <p:cNvSpPr txBox="1"/>
              <p:nvPr/>
            </p:nvSpPr>
            <p:spPr>
              <a:xfrm rot="4105609">
                <a:off x="10091895" y="1230174"/>
                <a:ext cx="1178344"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Augmented Reality</a:t>
                </a:r>
              </a:p>
            </p:txBody>
          </p:sp>
          <p:sp>
            <p:nvSpPr>
              <p:cNvPr id="335" name="TextBox 116"/>
              <p:cNvSpPr txBox="1"/>
              <p:nvPr/>
            </p:nvSpPr>
            <p:spPr>
              <a:xfrm rot="4105609">
                <a:off x="10912458" y="2718762"/>
                <a:ext cx="1155855"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Wearable</a:t>
                </a:r>
              </a:p>
            </p:txBody>
          </p:sp>
          <p:sp>
            <p:nvSpPr>
              <p:cNvPr id="336" name="TextBox 117"/>
              <p:cNvSpPr txBox="1"/>
              <p:nvPr/>
            </p:nvSpPr>
            <p:spPr>
              <a:xfrm rot="4105609">
                <a:off x="10737974" y="1982276"/>
                <a:ext cx="92273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Mobile sensing</a:t>
                </a:r>
              </a:p>
            </p:txBody>
          </p:sp>
          <p:sp>
            <p:nvSpPr>
              <p:cNvPr id="337" name="TextBox 118"/>
              <p:cNvSpPr txBox="1"/>
              <p:nvPr/>
            </p:nvSpPr>
            <p:spPr>
              <a:xfrm rot="4105609">
                <a:off x="10801045" y="4675969"/>
                <a:ext cx="1046575"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Positioning</a:t>
                </a:r>
              </a:p>
            </p:txBody>
          </p:sp>
          <p:sp>
            <p:nvSpPr>
              <p:cNvPr id="338" name="TextBox 119"/>
              <p:cNvSpPr txBox="1"/>
              <p:nvPr/>
            </p:nvSpPr>
            <p:spPr>
              <a:xfrm rot="4105609">
                <a:off x="11185617" y="3940647"/>
                <a:ext cx="792950"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Resilient Services</a:t>
                </a:r>
              </a:p>
            </p:txBody>
          </p:sp>
          <p:sp>
            <p:nvSpPr>
              <p:cNvPr id="339" name="TextBox 121"/>
              <p:cNvSpPr txBox="1"/>
              <p:nvPr/>
            </p:nvSpPr>
            <p:spPr>
              <a:xfrm rot="4105609">
                <a:off x="10347140" y="5147560"/>
                <a:ext cx="890480"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Sensors</a:t>
                </a:r>
              </a:p>
            </p:txBody>
          </p:sp>
          <p:sp>
            <p:nvSpPr>
              <p:cNvPr id="340" name="TextBox 122"/>
              <p:cNvSpPr txBox="1"/>
              <p:nvPr/>
            </p:nvSpPr>
            <p:spPr>
              <a:xfrm rot="4105609">
                <a:off x="9850115" y="5450060"/>
                <a:ext cx="568452"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M2M</a:t>
                </a:r>
              </a:p>
            </p:txBody>
          </p:sp>
          <p:sp>
            <p:nvSpPr>
              <p:cNvPr id="341" name="TextBox 123"/>
              <p:cNvSpPr txBox="1"/>
              <p:nvPr/>
            </p:nvSpPr>
            <p:spPr>
              <a:xfrm rot="4105609">
                <a:off x="8938638" y="5754654"/>
                <a:ext cx="114331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Autonomous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Systems</a:t>
                </a:r>
              </a:p>
            </p:txBody>
          </p:sp>
          <p:sp>
            <p:nvSpPr>
              <p:cNvPr id="342" name="TextBox 124"/>
              <p:cNvSpPr txBox="1"/>
              <p:nvPr/>
            </p:nvSpPr>
            <p:spPr>
              <a:xfrm rot="4105609">
                <a:off x="7030105" y="4499252"/>
                <a:ext cx="943861"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Machine Learning</a:t>
                </a:r>
              </a:p>
            </p:txBody>
          </p:sp>
          <p:sp>
            <p:nvSpPr>
              <p:cNvPr id="343" name="TextBox 125"/>
              <p:cNvSpPr txBox="1"/>
              <p:nvPr/>
            </p:nvSpPr>
            <p:spPr>
              <a:xfrm rot="4105609">
                <a:off x="7486174" y="5135235"/>
                <a:ext cx="98556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Big Data Analysis</a:t>
                </a:r>
              </a:p>
            </p:txBody>
          </p:sp>
          <p:sp>
            <p:nvSpPr>
              <p:cNvPr id="344" name="TextBox 128"/>
              <p:cNvSpPr txBox="1"/>
              <p:nvPr/>
            </p:nvSpPr>
            <p:spPr>
              <a:xfrm rot="4105609">
                <a:off x="8090279" y="5543586"/>
                <a:ext cx="950068"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Social Platform</a:t>
                </a:r>
              </a:p>
            </p:txBody>
          </p:sp>
          <p:sp>
            <p:nvSpPr>
              <p:cNvPr id="345" name="TextBox 129"/>
              <p:cNvSpPr txBox="1"/>
              <p:nvPr/>
            </p:nvSpPr>
            <p:spPr>
              <a:xfrm rot="4105609">
                <a:off x="6434680" y="3430808"/>
                <a:ext cx="1222296"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Gamification</a:t>
                </a:r>
              </a:p>
            </p:txBody>
          </p:sp>
          <p:sp>
            <p:nvSpPr>
              <p:cNvPr id="346" name="TextBox 132"/>
              <p:cNvSpPr txBox="1"/>
              <p:nvPr/>
            </p:nvSpPr>
            <p:spPr>
              <a:xfrm rot="4105609">
                <a:off x="6915313" y="1805282"/>
                <a:ext cx="936812"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Experience</a:t>
                </a:r>
              </a:p>
            </p:txBody>
          </p:sp>
          <p:sp>
            <p:nvSpPr>
              <p:cNvPr id="347" name="TextBox 133"/>
              <p:cNvSpPr txBox="1"/>
              <p:nvPr/>
            </p:nvSpPr>
            <p:spPr>
              <a:xfrm rot="4105609">
                <a:off x="6619878" y="2569752"/>
                <a:ext cx="934259"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Service Design</a:t>
                </a:r>
              </a:p>
            </p:txBody>
          </p:sp>
          <p:sp>
            <p:nvSpPr>
              <p:cNvPr id="348" name="TextBox 134"/>
              <p:cNvSpPr txBox="1"/>
              <p:nvPr/>
            </p:nvSpPr>
            <p:spPr>
              <a:xfrm rot="4105609">
                <a:off x="7395830" y="1270983"/>
                <a:ext cx="86707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Research</a:t>
                </a:r>
              </a:p>
            </p:txBody>
          </p:sp>
          <p:cxnSp>
            <p:nvCxnSpPr>
              <p:cNvPr id="349" name="Straight Connector 138"/>
              <p:cNvCxnSpPr>
                <a:stCxn id="332" idx="4"/>
                <a:endCxn id="350" idx="0"/>
              </p:cNvCxnSpPr>
              <p:nvPr/>
            </p:nvCxnSpPr>
            <p:spPr>
              <a:xfrm>
                <a:off x="9349102" y="1592069"/>
                <a:ext cx="11048" cy="1853674"/>
              </a:xfrm>
              <a:prstGeom prst="line">
                <a:avLst/>
              </a:prstGeom>
              <a:noFill/>
              <a:ln w="6350" cap="flat" cmpd="sng" algn="ctr">
                <a:solidFill>
                  <a:sysClr val="window" lastClr="FFFFFF">
                    <a:lumMod val="85000"/>
                  </a:sysClr>
                </a:solidFill>
                <a:prstDash val="solid"/>
              </a:ln>
              <a:effectLst/>
            </p:spPr>
          </p:cxnSp>
          <p:sp>
            <p:nvSpPr>
              <p:cNvPr id="350" name="Oval 139"/>
              <p:cNvSpPr/>
              <p:nvPr/>
            </p:nvSpPr>
            <p:spPr>
              <a:xfrm>
                <a:off x="9334325" y="3445743"/>
                <a:ext cx="51649" cy="51649"/>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51" name="Straight Connector 142"/>
              <p:cNvCxnSpPr>
                <a:stCxn id="331" idx="4"/>
                <a:endCxn id="350" idx="0"/>
              </p:cNvCxnSpPr>
              <p:nvPr/>
            </p:nvCxnSpPr>
            <p:spPr>
              <a:xfrm flipH="1">
                <a:off x="9360150" y="1716498"/>
                <a:ext cx="711778" cy="1729245"/>
              </a:xfrm>
              <a:prstGeom prst="line">
                <a:avLst/>
              </a:prstGeom>
              <a:noFill/>
              <a:ln w="6350" cap="flat" cmpd="sng" algn="ctr">
                <a:solidFill>
                  <a:sysClr val="window" lastClr="FFFFFF">
                    <a:lumMod val="85000"/>
                  </a:sysClr>
                </a:solidFill>
                <a:prstDash val="solid"/>
              </a:ln>
              <a:effectLst/>
            </p:spPr>
          </p:cxnSp>
          <p:cxnSp>
            <p:nvCxnSpPr>
              <p:cNvPr id="352" name="Straight Connector 143"/>
              <p:cNvCxnSpPr>
                <a:stCxn id="329" idx="3"/>
                <a:endCxn id="350" idx="5"/>
              </p:cNvCxnSpPr>
              <p:nvPr/>
            </p:nvCxnSpPr>
            <p:spPr>
              <a:xfrm flipH="1">
                <a:off x="9378410" y="2125608"/>
                <a:ext cx="1249810" cy="1364220"/>
              </a:xfrm>
              <a:prstGeom prst="line">
                <a:avLst/>
              </a:prstGeom>
              <a:noFill/>
              <a:ln w="6350" cap="flat" cmpd="sng" algn="ctr">
                <a:solidFill>
                  <a:sysClr val="window" lastClr="FFFFFF">
                    <a:lumMod val="85000"/>
                  </a:sysClr>
                </a:solidFill>
                <a:prstDash val="solid"/>
              </a:ln>
              <a:effectLst/>
            </p:spPr>
          </p:cxnSp>
          <p:cxnSp>
            <p:nvCxnSpPr>
              <p:cNvPr id="353" name="Straight Connector 144"/>
              <p:cNvCxnSpPr>
                <a:stCxn id="328" idx="2"/>
                <a:endCxn id="350" idx="6"/>
              </p:cNvCxnSpPr>
              <p:nvPr/>
            </p:nvCxnSpPr>
            <p:spPr>
              <a:xfrm flipH="1">
                <a:off x="9385974" y="2571716"/>
                <a:ext cx="1603701" cy="899852"/>
              </a:xfrm>
              <a:prstGeom prst="line">
                <a:avLst/>
              </a:prstGeom>
              <a:noFill/>
              <a:ln w="6350" cap="flat" cmpd="sng" algn="ctr">
                <a:solidFill>
                  <a:sysClr val="window" lastClr="FFFFFF">
                    <a:lumMod val="85000"/>
                  </a:sysClr>
                </a:solidFill>
                <a:prstDash val="solid"/>
              </a:ln>
              <a:effectLst/>
            </p:spPr>
          </p:cxnSp>
          <p:cxnSp>
            <p:nvCxnSpPr>
              <p:cNvPr id="354" name="Straight Connector 145"/>
              <p:cNvCxnSpPr>
                <a:stCxn id="327" idx="2"/>
                <a:endCxn id="350" idx="4"/>
              </p:cNvCxnSpPr>
              <p:nvPr/>
            </p:nvCxnSpPr>
            <p:spPr>
              <a:xfrm flipH="1">
                <a:off x="9360150" y="3204104"/>
                <a:ext cx="1809880" cy="293288"/>
              </a:xfrm>
              <a:prstGeom prst="line">
                <a:avLst/>
              </a:prstGeom>
              <a:noFill/>
              <a:ln w="6350" cap="flat" cmpd="sng" algn="ctr">
                <a:solidFill>
                  <a:sysClr val="window" lastClr="FFFFFF">
                    <a:lumMod val="85000"/>
                  </a:sysClr>
                </a:solidFill>
                <a:prstDash val="solid"/>
              </a:ln>
              <a:effectLst/>
            </p:spPr>
          </p:cxnSp>
          <p:cxnSp>
            <p:nvCxnSpPr>
              <p:cNvPr id="355" name="Straight Connector 146"/>
              <p:cNvCxnSpPr>
                <a:stCxn id="317" idx="2"/>
                <a:endCxn id="350" idx="6"/>
              </p:cNvCxnSpPr>
              <p:nvPr/>
            </p:nvCxnSpPr>
            <p:spPr>
              <a:xfrm flipH="1" flipV="1">
                <a:off x="9385974" y="3471568"/>
                <a:ext cx="1760507" cy="335233"/>
              </a:xfrm>
              <a:prstGeom prst="line">
                <a:avLst/>
              </a:prstGeom>
              <a:noFill/>
              <a:ln w="6350" cap="flat" cmpd="sng" algn="ctr">
                <a:solidFill>
                  <a:sysClr val="window" lastClr="FFFFFF">
                    <a:lumMod val="85000"/>
                  </a:sysClr>
                </a:solidFill>
                <a:prstDash val="solid"/>
              </a:ln>
              <a:effectLst/>
            </p:spPr>
          </p:cxnSp>
          <p:cxnSp>
            <p:nvCxnSpPr>
              <p:cNvPr id="356" name="Straight Connector 147"/>
              <p:cNvCxnSpPr>
                <a:stCxn id="326" idx="1"/>
                <a:endCxn id="350" idx="4"/>
              </p:cNvCxnSpPr>
              <p:nvPr/>
            </p:nvCxnSpPr>
            <p:spPr>
              <a:xfrm flipH="1" flipV="1">
                <a:off x="9360150" y="3497392"/>
                <a:ext cx="1532381" cy="904265"/>
              </a:xfrm>
              <a:prstGeom prst="line">
                <a:avLst/>
              </a:prstGeom>
              <a:noFill/>
              <a:ln w="6350" cap="flat" cmpd="sng" algn="ctr">
                <a:solidFill>
                  <a:sysClr val="window" lastClr="FFFFFF">
                    <a:lumMod val="85000"/>
                  </a:sysClr>
                </a:solidFill>
                <a:prstDash val="solid"/>
              </a:ln>
              <a:effectLst/>
            </p:spPr>
          </p:cxnSp>
          <p:cxnSp>
            <p:nvCxnSpPr>
              <p:cNvPr id="357" name="Straight Connector 148"/>
              <p:cNvCxnSpPr>
                <a:stCxn id="325" idx="0"/>
                <a:endCxn id="350" idx="4"/>
              </p:cNvCxnSpPr>
              <p:nvPr/>
            </p:nvCxnSpPr>
            <p:spPr>
              <a:xfrm flipH="1" flipV="1">
                <a:off x="9360150" y="3497392"/>
                <a:ext cx="1180473" cy="1312325"/>
              </a:xfrm>
              <a:prstGeom prst="line">
                <a:avLst/>
              </a:prstGeom>
              <a:noFill/>
              <a:ln w="6350" cap="flat" cmpd="sng" algn="ctr">
                <a:solidFill>
                  <a:sysClr val="window" lastClr="FFFFFF">
                    <a:lumMod val="85000"/>
                  </a:sysClr>
                </a:solidFill>
                <a:prstDash val="solid"/>
              </a:ln>
              <a:effectLst/>
            </p:spPr>
          </p:cxnSp>
          <p:cxnSp>
            <p:nvCxnSpPr>
              <p:cNvPr id="358" name="Straight Connector 149"/>
              <p:cNvCxnSpPr>
                <a:stCxn id="324" idx="0"/>
                <a:endCxn id="350" idx="5"/>
              </p:cNvCxnSpPr>
              <p:nvPr/>
            </p:nvCxnSpPr>
            <p:spPr>
              <a:xfrm flipH="1" flipV="1">
                <a:off x="9378410" y="3489828"/>
                <a:ext cx="624905" cy="1650630"/>
              </a:xfrm>
              <a:prstGeom prst="line">
                <a:avLst/>
              </a:prstGeom>
              <a:noFill/>
              <a:ln w="6350" cap="flat" cmpd="sng" algn="ctr">
                <a:solidFill>
                  <a:sysClr val="window" lastClr="FFFFFF">
                    <a:lumMod val="85000"/>
                  </a:sysClr>
                </a:solidFill>
                <a:prstDash val="solid"/>
              </a:ln>
              <a:effectLst/>
            </p:spPr>
          </p:cxnSp>
          <p:cxnSp>
            <p:nvCxnSpPr>
              <p:cNvPr id="359" name="Straight Connector 150"/>
              <p:cNvCxnSpPr>
                <a:stCxn id="323" idx="0"/>
                <a:endCxn id="350" idx="6"/>
              </p:cNvCxnSpPr>
              <p:nvPr/>
            </p:nvCxnSpPr>
            <p:spPr>
              <a:xfrm flipV="1">
                <a:off x="9288874" y="3471568"/>
                <a:ext cx="97100" cy="1771081"/>
              </a:xfrm>
              <a:prstGeom prst="line">
                <a:avLst/>
              </a:prstGeom>
              <a:noFill/>
              <a:ln w="6350" cap="flat" cmpd="sng" algn="ctr">
                <a:solidFill>
                  <a:sysClr val="window" lastClr="FFFFFF">
                    <a:lumMod val="85000"/>
                  </a:sysClr>
                </a:solidFill>
                <a:prstDash val="solid"/>
              </a:ln>
              <a:effectLst/>
            </p:spPr>
          </p:cxnSp>
          <p:cxnSp>
            <p:nvCxnSpPr>
              <p:cNvPr id="360" name="Straight Connector 151"/>
              <p:cNvCxnSpPr>
                <a:stCxn id="322" idx="0"/>
                <a:endCxn id="350" idx="5"/>
              </p:cNvCxnSpPr>
              <p:nvPr/>
            </p:nvCxnSpPr>
            <p:spPr>
              <a:xfrm flipV="1">
                <a:off x="8655720" y="3489828"/>
                <a:ext cx="722690" cy="1650629"/>
              </a:xfrm>
              <a:prstGeom prst="line">
                <a:avLst/>
              </a:prstGeom>
              <a:noFill/>
              <a:ln w="9525" cap="flat" cmpd="sng" algn="ctr">
                <a:solidFill>
                  <a:sysClr val="window" lastClr="FFFFFF">
                    <a:lumMod val="85000"/>
                  </a:sysClr>
                </a:solidFill>
                <a:prstDash val="solid"/>
              </a:ln>
              <a:effectLst/>
            </p:spPr>
          </p:cxnSp>
          <p:cxnSp>
            <p:nvCxnSpPr>
              <p:cNvPr id="361" name="Straight Connector 152"/>
              <p:cNvCxnSpPr>
                <a:stCxn id="315" idx="7"/>
                <a:endCxn id="350" idx="4"/>
              </p:cNvCxnSpPr>
              <p:nvPr/>
            </p:nvCxnSpPr>
            <p:spPr>
              <a:xfrm flipV="1">
                <a:off x="8147835" y="3497392"/>
                <a:ext cx="1212315" cy="1324511"/>
              </a:xfrm>
              <a:prstGeom prst="line">
                <a:avLst/>
              </a:prstGeom>
              <a:noFill/>
              <a:ln w="6350" cap="flat" cmpd="sng" algn="ctr">
                <a:solidFill>
                  <a:sysClr val="window" lastClr="FFFFFF">
                    <a:lumMod val="85000"/>
                  </a:sysClr>
                </a:solidFill>
                <a:prstDash val="solid"/>
              </a:ln>
              <a:effectLst/>
            </p:spPr>
          </p:cxnSp>
          <p:cxnSp>
            <p:nvCxnSpPr>
              <p:cNvPr id="362" name="Straight Connector 153"/>
              <p:cNvCxnSpPr>
                <a:stCxn id="321" idx="7"/>
                <a:endCxn id="350" idx="2"/>
              </p:cNvCxnSpPr>
              <p:nvPr/>
            </p:nvCxnSpPr>
            <p:spPr>
              <a:xfrm flipV="1">
                <a:off x="7723657" y="3471568"/>
                <a:ext cx="1610668" cy="880102"/>
              </a:xfrm>
              <a:prstGeom prst="line">
                <a:avLst/>
              </a:prstGeom>
              <a:noFill/>
              <a:ln w="6350" cap="flat" cmpd="sng" algn="ctr">
                <a:solidFill>
                  <a:sysClr val="window" lastClr="FFFFFF">
                    <a:lumMod val="85000"/>
                  </a:sysClr>
                </a:solidFill>
                <a:prstDash val="solid"/>
              </a:ln>
              <a:effectLst/>
            </p:spPr>
          </p:cxnSp>
          <p:cxnSp>
            <p:nvCxnSpPr>
              <p:cNvPr id="363" name="Straight Connector 154"/>
              <p:cNvCxnSpPr>
                <a:stCxn id="375" idx="6"/>
                <a:endCxn id="350" idx="3"/>
              </p:cNvCxnSpPr>
              <p:nvPr/>
            </p:nvCxnSpPr>
            <p:spPr>
              <a:xfrm flipV="1">
                <a:off x="7517487" y="3489828"/>
                <a:ext cx="1824402" cy="249253"/>
              </a:xfrm>
              <a:prstGeom prst="line">
                <a:avLst/>
              </a:prstGeom>
              <a:noFill/>
              <a:ln w="6350" cap="flat" cmpd="sng" algn="ctr">
                <a:solidFill>
                  <a:sysClr val="window" lastClr="FFFFFF">
                    <a:lumMod val="85000"/>
                  </a:sysClr>
                </a:solidFill>
                <a:prstDash val="solid"/>
              </a:ln>
              <a:effectLst/>
            </p:spPr>
          </p:cxnSp>
          <p:cxnSp>
            <p:nvCxnSpPr>
              <p:cNvPr id="364" name="Straight Connector 155"/>
              <p:cNvCxnSpPr>
                <a:stCxn id="320" idx="6"/>
                <a:endCxn id="350" idx="5"/>
              </p:cNvCxnSpPr>
              <p:nvPr/>
            </p:nvCxnSpPr>
            <p:spPr>
              <a:xfrm>
                <a:off x="7499564" y="3076135"/>
                <a:ext cx="1878846" cy="413693"/>
              </a:xfrm>
              <a:prstGeom prst="line">
                <a:avLst/>
              </a:prstGeom>
              <a:noFill/>
              <a:ln w="6350" cap="flat" cmpd="sng" algn="ctr">
                <a:solidFill>
                  <a:sysClr val="window" lastClr="FFFFFF">
                    <a:lumMod val="85000"/>
                  </a:sysClr>
                </a:solidFill>
                <a:prstDash val="solid"/>
              </a:ln>
              <a:effectLst/>
            </p:spPr>
          </p:cxnSp>
          <p:cxnSp>
            <p:nvCxnSpPr>
              <p:cNvPr id="365" name="Straight Connector 156"/>
              <p:cNvCxnSpPr>
                <a:stCxn id="318" idx="5"/>
                <a:endCxn id="350" idx="7"/>
              </p:cNvCxnSpPr>
              <p:nvPr/>
            </p:nvCxnSpPr>
            <p:spPr>
              <a:xfrm>
                <a:off x="8158819" y="1991028"/>
                <a:ext cx="1219591" cy="1462279"/>
              </a:xfrm>
              <a:prstGeom prst="line">
                <a:avLst/>
              </a:prstGeom>
              <a:noFill/>
              <a:ln w="6350" cap="flat" cmpd="sng" algn="ctr">
                <a:solidFill>
                  <a:sysClr val="window" lastClr="FFFFFF">
                    <a:lumMod val="85000"/>
                  </a:sysClr>
                </a:solidFill>
                <a:prstDash val="solid"/>
              </a:ln>
              <a:effectLst/>
            </p:spPr>
          </p:cxnSp>
          <p:cxnSp>
            <p:nvCxnSpPr>
              <p:cNvPr id="366" name="Straight Connector 157"/>
              <p:cNvCxnSpPr>
                <a:stCxn id="330" idx="4"/>
                <a:endCxn id="350" idx="6"/>
              </p:cNvCxnSpPr>
              <p:nvPr/>
            </p:nvCxnSpPr>
            <p:spPr>
              <a:xfrm>
                <a:off x="8662055" y="1703396"/>
                <a:ext cx="723919" cy="1768172"/>
              </a:xfrm>
              <a:prstGeom prst="line">
                <a:avLst/>
              </a:prstGeom>
              <a:noFill/>
              <a:ln w="6350" cap="flat" cmpd="sng" algn="ctr">
                <a:solidFill>
                  <a:sysClr val="window" lastClr="FFFFFF">
                    <a:lumMod val="85000"/>
                  </a:sysClr>
                </a:solidFill>
                <a:prstDash val="solid"/>
              </a:ln>
              <a:effectLst/>
            </p:spPr>
          </p:cxnSp>
          <p:sp>
            <p:nvSpPr>
              <p:cNvPr id="367" name="Block Arc 158"/>
              <p:cNvSpPr/>
              <p:nvPr/>
            </p:nvSpPr>
            <p:spPr>
              <a:xfrm rot="18793271">
                <a:off x="8050319" y="2143476"/>
                <a:ext cx="2619661" cy="2619661"/>
              </a:xfrm>
              <a:prstGeom prst="blockArc">
                <a:avLst>
                  <a:gd name="adj1" fmla="val 3487658"/>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8" name="Block Arc 159"/>
              <p:cNvSpPr/>
              <p:nvPr/>
            </p:nvSpPr>
            <p:spPr>
              <a:xfrm rot="14120753">
                <a:off x="8057197" y="2173135"/>
                <a:ext cx="2619661" cy="2619661"/>
              </a:xfrm>
              <a:prstGeom prst="blockArc">
                <a:avLst>
                  <a:gd name="adj1" fmla="val 468389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9" name="Block Arc 160"/>
              <p:cNvSpPr/>
              <p:nvPr/>
            </p:nvSpPr>
            <p:spPr>
              <a:xfrm rot="15659496">
                <a:off x="8196758" y="2267662"/>
                <a:ext cx="2327210" cy="2327210"/>
              </a:xfrm>
              <a:prstGeom prst="blockArc">
                <a:avLst>
                  <a:gd name="adj1" fmla="val 53669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0" name="Block Arc 161"/>
              <p:cNvSpPr/>
              <p:nvPr/>
            </p:nvSpPr>
            <p:spPr>
              <a:xfrm rot="21325622">
                <a:off x="8205473" y="2283996"/>
                <a:ext cx="2327210" cy="2327210"/>
              </a:xfrm>
              <a:prstGeom prst="blockArc">
                <a:avLst>
                  <a:gd name="adj1" fmla="val 994200"/>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1" name="Block Arc 162"/>
              <p:cNvSpPr/>
              <p:nvPr/>
            </p:nvSpPr>
            <p:spPr>
              <a:xfrm rot="3311652">
                <a:off x="8216312" y="2303479"/>
                <a:ext cx="2327210" cy="2327210"/>
              </a:xfrm>
              <a:prstGeom prst="blockArc">
                <a:avLst>
                  <a:gd name="adj1" fmla="val 4614903"/>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2" name="Block Arc 163"/>
              <p:cNvSpPr/>
              <p:nvPr/>
            </p:nvSpPr>
            <p:spPr>
              <a:xfrm rot="16516076">
                <a:off x="8523087" y="2608610"/>
                <a:ext cx="1649797" cy="1649797"/>
              </a:xfrm>
              <a:prstGeom prst="blockArc">
                <a:avLst>
                  <a:gd name="adj1" fmla="val 3661024"/>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73" name="Straight Connector 164"/>
              <p:cNvCxnSpPr>
                <a:stCxn id="319" idx="5"/>
              </p:cNvCxnSpPr>
              <p:nvPr/>
            </p:nvCxnSpPr>
            <p:spPr>
              <a:xfrm rot="4105609" flipV="1">
                <a:off x="7796101" y="2394333"/>
                <a:ext cx="1540514" cy="1150945"/>
              </a:xfrm>
              <a:prstGeom prst="line">
                <a:avLst/>
              </a:prstGeom>
              <a:noFill/>
              <a:ln w="6350" cap="flat" cmpd="sng" algn="ctr">
                <a:solidFill>
                  <a:sysClr val="window" lastClr="FFFFFF">
                    <a:lumMod val="85000"/>
                  </a:sysClr>
                </a:solidFill>
                <a:prstDash val="solid"/>
              </a:ln>
              <a:effectLst/>
            </p:spPr>
          </p:cxnSp>
          <p:sp>
            <p:nvSpPr>
              <p:cNvPr id="374" name="Block Arc 165"/>
              <p:cNvSpPr/>
              <p:nvPr/>
            </p:nvSpPr>
            <p:spPr>
              <a:xfrm rot="20134163">
                <a:off x="8758637" y="2814059"/>
                <a:ext cx="1238900" cy="1238900"/>
              </a:xfrm>
              <a:prstGeom prst="blockArc">
                <a:avLst>
                  <a:gd name="adj1" fmla="val 8159750"/>
                  <a:gd name="adj2" fmla="val 5767410"/>
                  <a:gd name="adj3" fmla="val 2954"/>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5" name="Oval 175"/>
              <p:cNvSpPr/>
              <p:nvPr/>
            </p:nvSpPr>
            <p:spPr>
              <a:xfrm>
                <a:off x="7434273" y="369747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76" name="Block Arc 176"/>
              <p:cNvSpPr/>
              <p:nvPr/>
            </p:nvSpPr>
            <p:spPr>
              <a:xfrm rot="6668661">
                <a:off x="8559285" y="2608610"/>
                <a:ext cx="1649797" cy="1649797"/>
              </a:xfrm>
              <a:prstGeom prst="blockArc">
                <a:avLst>
                  <a:gd name="adj1" fmla="val 70475"/>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7" name="Block Arc 177"/>
              <p:cNvSpPr/>
              <p:nvPr/>
            </p:nvSpPr>
            <p:spPr>
              <a:xfrm rot="8233757">
                <a:off x="8196546" y="2283307"/>
                <a:ext cx="2327210" cy="2327210"/>
              </a:xfrm>
              <a:prstGeom prst="blockArc">
                <a:avLst>
                  <a:gd name="adj1" fmla="val 54174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8" name="Block Arc 178"/>
              <p:cNvSpPr/>
              <p:nvPr/>
            </p:nvSpPr>
            <p:spPr>
              <a:xfrm rot="11873973">
                <a:off x="8035741" y="2123679"/>
                <a:ext cx="2619661" cy="2619661"/>
              </a:xfrm>
              <a:prstGeom prst="blockArc">
                <a:avLst>
                  <a:gd name="adj1" fmla="val 4383735"/>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84" name="Straight Connector 184"/>
              <p:cNvCxnSpPr/>
              <p:nvPr/>
            </p:nvCxnSpPr>
            <p:spPr>
              <a:xfrm rot="4105609" flipV="1">
                <a:off x="6854689" y="800082"/>
                <a:ext cx="1940324" cy="343185"/>
              </a:xfrm>
              <a:prstGeom prst="line">
                <a:avLst/>
              </a:prstGeom>
              <a:noFill/>
              <a:ln w="6350" cap="flat" cmpd="sng" algn="ctr">
                <a:solidFill>
                  <a:sysClr val="windowText" lastClr="000000">
                    <a:lumMod val="75000"/>
                    <a:lumOff val="25000"/>
                  </a:sysClr>
                </a:solidFill>
                <a:prstDash val="solid"/>
              </a:ln>
              <a:effectLst/>
            </p:spPr>
          </p:cxnSp>
          <p:cxnSp>
            <p:nvCxnSpPr>
              <p:cNvPr id="385" name="Straight Connector 185"/>
              <p:cNvCxnSpPr/>
              <p:nvPr/>
            </p:nvCxnSpPr>
            <p:spPr>
              <a:xfrm rot="4105609">
                <a:off x="7807197" y="428654"/>
                <a:ext cx="1957113" cy="347555"/>
              </a:xfrm>
              <a:prstGeom prst="line">
                <a:avLst/>
              </a:prstGeom>
              <a:noFill/>
              <a:ln w="6350" cap="flat" cmpd="sng" algn="ctr">
                <a:solidFill>
                  <a:sysClr val="windowText" lastClr="000000">
                    <a:lumMod val="75000"/>
                    <a:lumOff val="25000"/>
                  </a:sysClr>
                </a:solidFill>
                <a:prstDash val="solid"/>
              </a:ln>
              <a:effectLst/>
            </p:spPr>
          </p:cxnSp>
          <p:cxnSp>
            <p:nvCxnSpPr>
              <p:cNvPr id="386" name="Straight Connector 186"/>
              <p:cNvCxnSpPr/>
              <p:nvPr/>
            </p:nvCxnSpPr>
            <p:spPr>
              <a:xfrm rot="4105609" flipH="1">
                <a:off x="11872298" y="2519398"/>
                <a:ext cx="802549" cy="1950148"/>
              </a:xfrm>
              <a:prstGeom prst="line">
                <a:avLst/>
              </a:prstGeom>
              <a:noFill/>
              <a:ln w="6350" cap="flat" cmpd="sng" algn="ctr">
                <a:solidFill>
                  <a:sysClr val="windowText" lastClr="000000">
                    <a:lumMod val="75000"/>
                    <a:lumOff val="25000"/>
                  </a:sysClr>
                </a:solidFill>
                <a:prstDash val="solid"/>
              </a:ln>
              <a:effectLst/>
            </p:spPr>
          </p:cxnSp>
          <p:cxnSp>
            <p:nvCxnSpPr>
              <p:cNvPr id="387" name="Straight Connector 187"/>
              <p:cNvCxnSpPr/>
              <p:nvPr/>
            </p:nvCxnSpPr>
            <p:spPr>
              <a:xfrm rot="4105609" flipV="1">
                <a:off x="10444901" y="5139572"/>
                <a:ext cx="4041320" cy="2086624"/>
              </a:xfrm>
              <a:prstGeom prst="line">
                <a:avLst/>
              </a:prstGeom>
              <a:noFill/>
              <a:ln w="6350" cap="flat" cmpd="sng" algn="ctr">
                <a:solidFill>
                  <a:sysClr val="windowText" lastClr="000000">
                    <a:lumMod val="75000"/>
                    <a:lumOff val="25000"/>
                  </a:sysClr>
                </a:solidFill>
                <a:prstDash val="solid"/>
              </a:ln>
              <a:effectLst/>
            </p:spPr>
          </p:cxnSp>
          <p:cxnSp>
            <p:nvCxnSpPr>
              <p:cNvPr id="388" name="Straight Connector 188"/>
              <p:cNvCxnSpPr/>
              <p:nvPr/>
            </p:nvCxnSpPr>
            <p:spPr>
              <a:xfrm rot="4105609">
                <a:off x="6871986" y="6041719"/>
                <a:ext cx="3204331" cy="2267611"/>
              </a:xfrm>
              <a:prstGeom prst="line">
                <a:avLst/>
              </a:prstGeom>
              <a:noFill/>
              <a:ln w="6350" cap="flat" cmpd="sng" algn="ctr">
                <a:solidFill>
                  <a:sysClr val="windowText" lastClr="000000">
                    <a:lumMod val="75000"/>
                    <a:lumOff val="25000"/>
                  </a:sysClr>
                </a:solidFill>
                <a:prstDash val="solid"/>
              </a:ln>
              <a:effectLst/>
            </p:spPr>
          </p:cxnSp>
          <p:cxnSp>
            <p:nvCxnSpPr>
              <p:cNvPr id="389" name="Straight Connector 189"/>
              <p:cNvCxnSpPr/>
              <p:nvPr/>
            </p:nvCxnSpPr>
            <p:spPr>
              <a:xfrm rot="4105609" flipH="1">
                <a:off x="5909260" y="2926483"/>
                <a:ext cx="254132" cy="3185620"/>
              </a:xfrm>
              <a:prstGeom prst="line">
                <a:avLst/>
              </a:prstGeom>
              <a:noFill/>
              <a:ln w="6350" cap="flat" cmpd="sng" algn="ctr">
                <a:solidFill>
                  <a:sysClr val="windowText" lastClr="000000">
                    <a:lumMod val="75000"/>
                    <a:lumOff val="25000"/>
                  </a:sysClr>
                </a:solidFill>
                <a:prstDash val="solid"/>
              </a:ln>
              <a:effectLst/>
            </p:spPr>
          </p:cxnSp>
        </p:grpSp>
        <p:sp>
          <p:nvSpPr>
            <p:cNvPr id="118" name="Sottotitolo 2"/>
            <p:cNvSpPr txBox="1">
              <a:spLocks/>
            </p:cNvSpPr>
            <p:nvPr/>
          </p:nvSpPr>
          <p:spPr>
            <a:xfrm rot="16200000">
              <a:off x="6886797" y="-932793"/>
              <a:ext cx="1064285" cy="1481676"/>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THINGS</a:t>
              </a:r>
            </a:p>
          </p:txBody>
        </p:sp>
        <p:sp>
          <p:nvSpPr>
            <p:cNvPr id="119" name="Sottotitolo 2"/>
            <p:cNvSpPr txBox="1">
              <a:spLocks/>
            </p:cNvSpPr>
            <p:nvPr/>
          </p:nvSpPr>
          <p:spPr>
            <a:xfrm rot="16200000">
              <a:off x="9785746" y="137971"/>
              <a:ext cx="879975" cy="8986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DATA</a:t>
              </a:r>
            </a:p>
          </p:txBody>
        </p:sp>
        <p:sp>
          <p:nvSpPr>
            <p:cNvPr id="120" name="Sottotitolo 2"/>
            <p:cNvSpPr txBox="1">
              <a:spLocks/>
            </p:cNvSpPr>
            <p:nvPr/>
          </p:nvSpPr>
          <p:spPr>
            <a:xfrm rot="16200000">
              <a:off x="9109282" y="5883025"/>
              <a:ext cx="1948634" cy="14655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HUMAN TECHNOLOGIES INTERACTION</a:t>
              </a:r>
            </a:p>
          </p:txBody>
        </p:sp>
        <p:sp>
          <p:nvSpPr>
            <p:cNvPr id="122" name="Sottotitolo 2"/>
            <p:cNvSpPr txBox="1">
              <a:spLocks/>
            </p:cNvSpPr>
            <p:nvPr/>
          </p:nvSpPr>
          <p:spPr>
            <a:xfrm rot="16200000">
              <a:off x="4064674" y="687722"/>
              <a:ext cx="111795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CLOUD</a:t>
              </a:r>
            </a:p>
          </p:txBody>
        </p:sp>
        <p:sp>
          <p:nvSpPr>
            <p:cNvPr id="123" name="Sottotitolo 2"/>
            <p:cNvSpPr txBox="1">
              <a:spLocks/>
            </p:cNvSpPr>
            <p:nvPr/>
          </p:nvSpPr>
          <p:spPr>
            <a:xfrm rot="16200000">
              <a:off x="4104869" y="6582961"/>
              <a:ext cx="1264047" cy="90261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CONTEXT AWARENESS</a:t>
              </a:r>
            </a:p>
          </p:txBody>
        </p:sp>
        <p:sp>
          <p:nvSpPr>
            <p:cNvPr id="129" name="Sottotitolo 2"/>
            <p:cNvSpPr txBox="1">
              <a:spLocks/>
            </p:cNvSpPr>
            <p:nvPr/>
          </p:nvSpPr>
          <p:spPr>
            <a:xfrm rot="16200000">
              <a:off x="6737479" y="6416540"/>
              <a:ext cx="1330550" cy="108123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PRIVACY &amp; SECURITY</a:t>
              </a:r>
            </a:p>
          </p:txBody>
        </p:sp>
      </p:grpSp>
      <p:pic>
        <p:nvPicPr>
          <p:cNvPr id="124" name="Picture 2" descr="C:\Users\QN\Documents\Boella_loghi e img\ppt area\materiale\tondo M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6063" y="2661721"/>
            <a:ext cx="2072771" cy="13915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OUR TOPICS</a:t>
            </a:r>
            <a:endParaRPr lang="it-IT" dirty="0"/>
          </a:p>
        </p:txBody>
      </p:sp>
    </p:spTree>
    <p:extLst>
      <p:ext uri="{BB962C8B-B14F-4D97-AF65-F5344CB8AC3E}">
        <p14:creationId xmlns:p14="http://schemas.microsoft.com/office/powerpoint/2010/main" val="23317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tangolo 43"/>
          <p:cNvSpPr/>
          <p:nvPr/>
        </p:nvSpPr>
        <p:spPr>
          <a:xfrm>
            <a:off x="445361" y="6024232"/>
            <a:ext cx="2137816"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sng" strike="noStrike" kern="0" cap="none" spc="0" normalizeH="0" baseline="0" noProof="0" dirty="0">
                <a:ln>
                  <a:noFill/>
                </a:ln>
                <a:solidFill>
                  <a:sysClr val="windowText" lastClr="000000"/>
                </a:solidFill>
                <a:effectLst/>
                <a:uLnTx/>
                <a:uFillTx/>
              </a:rPr>
              <a:t>www.bizspark.com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 name="Text Placeholder 3"/>
          <p:cNvSpPr>
            <a:spLocks noGrp="1"/>
          </p:cNvSpPr>
          <p:nvPr>
            <p:ph type="body" sz="quarter" idx="10"/>
          </p:nvPr>
        </p:nvSpPr>
        <p:spPr>
          <a:xfrm>
            <a:off x="201581" y="1880138"/>
            <a:ext cx="2620562" cy="4368028"/>
          </a:xfrm>
        </p:spPr>
        <p:txBody>
          <a:bodyPr/>
          <a:lstStyle/>
          <a:p>
            <a:r>
              <a:rPr lang="en-US" dirty="0">
                <a:solidFill>
                  <a:schemeClr val="tx1">
                    <a:lumMod val="75000"/>
                  </a:schemeClr>
                </a:solidFill>
                <a:ea typeface="Segoe UI" pitchFamily="34" charset="0"/>
                <a:cs typeface="Segoe UI" pitchFamily="34" charset="0"/>
              </a:rPr>
              <a:t>We manage the strategic and operative activities of the </a:t>
            </a:r>
            <a:r>
              <a:rPr lang="en-US" b="1" dirty="0">
                <a:solidFill>
                  <a:schemeClr val="tx1">
                    <a:lumMod val="75000"/>
                  </a:schemeClr>
                </a:solidFill>
                <a:ea typeface="Segoe UI" pitchFamily="34" charset="0"/>
                <a:cs typeface="Segoe UI" pitchFamily="34" charset="0"/>
              </a:rPr>
              <a:t>BizSpark Program </a:t>
            </a:r>
            <a:r>
              <a:rPr lang="en-US" dirty="0">
                <a:solidFill>
                  <a:schemeClr val="tx1">
                    <a:lumMod val="75000"/>
                  </a:schemeClr>
                </a:solidFill>
                <a:ea typeface="Segoe UI" pitchFamily="34" charset="0"/>
                <a:cs typeface="Segoe UI" pitchFamily="34" charset="0"/>
              </a:rPr>
              <a:t>in </a:t>
            </a:r>
            <a:r>
              <a:rPr lang="en-US" b="1" dirty="0">
                <a:solidFill>
                  <a:schemeClr val="tx1">
                    <a:lumMod val="75000"/>
                  </a:schemeClr>
                </a:solidFill>
                <a:ea typeface="Segoe UI" pitchFamily="34" charset="0"/>
                <a:cs typeface="Segoe UI" pitchFamily="34" charset="0"/>
              </a:rPr>
              <a:t>Italy</a:t>
            </a:r>
            <a:r>
              <a:rPr lang="en-US" dirty="0">
                <a:solidFill>
                  <a:schemeClr val="tx1">
                    <a:lumMod val="75000"/>
                  </a:schemeClr>
                </a:solidFill>
                <a:ea typeface="Segoe UI" pitchFamily="34" charset="0"/>
                <a:cs typeface="Segoe UI" pitchFamily="34" charset="0"/>
              </a:rPr>
              <a:t>.</a:t>
            </a:r>
            <a:r>
              <a:rPr lang="en-US" b="1" dirty="0">
                <a:solidFill>
                  <a:schemeClr val="tx1">
                    <a:lumMod val="75000"/>
                  </a:schemeClr>
                </a:solidFill>
                <a:ea typeface="Segoe UI" pitchFamily="34" charset="0"/>
                <a:cs typeface="Segoe UI" pitchFamily="34" charset="0"/>
              </a:rPr>
              <a:t> </a:t>
            </a:r>
            <a:r>
              <a:rPr lang="en-US" dirty="0">
                <a:solidFill>
                  <a:schemeClr val="tx1">
                    <a:lumMod val="75000"/>
                  </a:schemeClr>
                </a:solidFill>
                <a:ea typeface="Segoe UI" pitchFamily="34" charset="0"/>
                <a:cs typeface="Segoe UI" pitchFamily="34" charset="0"/>
              </a:rPr>
              <a:t>In particular, we hold consulting and technical trainings focused on Microsoft Azure for the BizSpark Italian </a:t>
            </a:r>
            <a:r>
              <a:rPr lang="en-US" b="1" dirty="0">
                <a:solidFill>
                  <a:schemeClr val="tx1">
                    <a:lumMod val="75000"/>
                  </a:schemeClr>
                </a:solidFill>
                <a:ea typeface="Segoe UI" pitchFamily="34" charset="0"/>
                <a:cs typeface="Segoe UI" pitchFamily="34" charset="0"/>
              </a:rPr>
              <a:t>startups</a:t>
            </a:r>
            <a:r>
              <a:rPr lang="en-US" dirty="0">
                <a:solidFill>
                  <a:schemeClr val="tx1">
                    <a:lumMod val="75000"/>
                  </a:schemeClr>
                </a:solidFill>
                <a:ea typeface="Segoe UI" pitchFamily="34" charset="0"/>
                <a:cs typeface="Segoe UI" pitchFamily="34" charset="0"/>
              </a:rPr>
              <a:t>, as well as we support startups with dedicated </a:t>
            </a:r>
            <a:r>
              <a:rPr lang="en-US" b="1" dirty="0">
                <a:solidFill>
                  <a:schemeClr val="tx1">
                    <a:lumMod val="75000"/>
                  </a:schemeClr>
                </a:solidFill>
                <a:ea typeface="Segoe UI" pitchFamily="34" charset="0"/>
                <a:cs typeface="Segoe UI" pitchFamily="34" charset="0"/>
              </a:rPr>
              <a:t>architectural reviews</a:t>
            </a:r>
            <a:r>
              <a:rPr lang="en-US" dirty="0">
                <a:solidFill>
                  <a:schemeClr val="tx1">
                    <a:lumMod val="75000"/>
                  </a:schemeClr>
                </a:solidFill>
                <a:ea typeface="Segoe UI" pitchFamily="34" charset="0"/>
                <a:cs typeface="Segoe UI" pitchFamily="34" charset="0"/>
              </a:rPr>
              <a:t>. We also cooperate with the </a:t>
            </a:r>
            <a:r>
              <a:rPr lang="en-US" b="1" dirty="0">
                <a:solidFill>
                  <a:schemeClr val="tx1">
                    <a:lumMod val="75000"/>
                  </a:schemeClr>
                </a:solidFill>
                <a:ea typeface="Segoe UI" pitchFamily="34" charset="0"/>
                <a:cs typeface="Segoe UI" pitchFamily="34" charset="0"/>
              </a:rPr>
              <a:t>BizSpark Network Partners</a:t>
            </a:r>
            <a:r>
              <a:rPr lang="en-US" dirty="0">
                <a:solidFill>
                  <a:schemeClr val="tx1">
                    <a:lumMod val="75000"/>
                  </a:schemeClr>
                </a:solidFill>
                <a:ea typeface="Segoe UI" pitchFamily="34" charset="0"/>
                <a:cs typeface="Segoe UI" pitchFamily="34" charset="0"/>
              </a:rPr>
              <a:t>, the most important incubators and accelerators in Italy, in order to consolidate the </a:t>
            </a:r>
            <a:r>
              <a:rPr lang="en-US" b="1" dirty="0">
                <a:solidFill>
                  <a:schemeClr val="tx1">
                    <a:lumMod val="75000"/>
                  </a:schemeClr>
                </a:solidFill>
                <a:ea typeface="Segoe UI" pitchFamily="34" charset="0"/>
                <a:cs typeface="Segoe UI" pitchFamily="34" charset="0"/>
              </a:rPr>
              <a:t>local startups ecosystem</a:t>
            </a:r>
            <a:r>
              <a:rPr lang="en-US" dirty="0">
                <a:solidFill>
                  <a:schemeClr val="tx1">
                    <a:lumMod val="75000"/>
                  </a:schemeClr>
                </a:solidFill>
                <a:ea typeface="Segoe UI" pitchFamily="34" charset="0"/>
                <a:cs typeface="Segoe UI" pitchFamily="34" charset="0"/>
              </a:rPr>
              <a:t>.</a:t>
            </a:r>
          </a:p>
          <a:p>
            <a:endParaRPr lang="it-IT" dirty="0"/>
          </a:p>
          <a:p>
            <a:r>
              <a:rPr lang="it-IT" dirty="0"/>
              <a:t>#startups #cloud #bizspark</a:t>
            </a:r>
          </a:p>
        </p:txBody>
      </p:sp>
      <p:sp>
        <p:nvSpPr>
          <p:cNvPr id="6" name="Text Placeholder 5"/>
          <p:cNvSpPr>
            <a:spLocks noGrp="1"/>
          </p:cNvSpPr>
          <p:nvPr>
            <p:ph type="body" sz="quarter" idx="11"/>
          </p:nvPr>
        </p:nvSpPr>
        <p:spPr/>
        <p:txBody>
          <a:bodyPr/>
          <a:lstStyle/>
          <a:p>
            <a:endParaRPr lang="it-IT"/>
          </a:p>
        </p:txBody>
      </p:sp>
      <p:sp>
        <p:nvSpPr>
          <p:cNvPr id="9" name="Oval 8"/>
          <p:cNvSpPr/>
          <p:nvPr/>
        </p:nvSpPr>
        <p:spPr>
          <a:xfrm>
            <a:off x="3127599" y="1471705"/>
            <a:ext cx="1440000" cy="1440000"/>
          </a:xfrm>
          <a:prstGeom prst="ellipse">
            <a:avLst/>
          </a:prstGeom>
          <a:solidFill>
            <a:schemeClr val="accent5">
              <a:lumMod val="60000"/>
              <a:lumOff val="4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1:1 </a:t>
            </a:r>
          </a:p>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interview with profiling</a:t>
            </a:r>
          </a:p>
        </p:txBody>
      </p:sp>
      <p:grpSp>
        <p:nvGrpSpPr>
          <p:cNvPr id="10" name="Group 9"/>
          <p:cNvGrpSpPr/>
          <p:nvPr/>
        </p:nvGrpSpPr>
        <p:grpSpPr>
          <a:xfrm>
            <a:off x="4384190" y="1471705"/>
            <a:ext cx="1440000" cy="1440000"/>
            <a:chOff x="3145140" y="1466850"/>
            <a:chExt cx="2042275" cy="2042275"/>
          </a:xfrm>
          <a:solidFill>
            <a:schemeClr val="accent5">
              <a:lumMod val="75000"/>
              <a:alpha val="92000"/>
            </a:schemeClr>
          </a:solidFill>
        </p:grpSpPr>
        <p:sp>
          <p:nvSpPr>
            <p:cNvPr id="11" name="Oval 10"/>
            <p:cNvSpPr/>
            <p:nvPr/>
          </p:nvSpPr>
          <p:spPr>
            <a:xfrm>
              <a:off x="3145140" y="1466850"/>
              <a:ext cx="2042275" cy="2042275"/>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endParaRPr kumimoji="0" lang="en-US" sz="3360" b="0" i="0" u="none" strike="noStrike" kern="0" cap="none" spc="0" normalizeH="0" baseline="0" noProof="0" dirty="0">
                <a:ln>
                  <a:noFill/>
                </a:ln>
                <a:solidFill>
                  <a:srgbClr val="FFFFFF"/>
                </a:solidFill>
                <a:effectLst/>
                <a:uLnTx/>
                <a:uFillTx/>
              </a:endParaRPr>
            </a:p>
          </p:txBody>
        </p:sp>
        <p:sp>
          <p:nvSpPr>
            <p:cNvPr id="12" name="Rectangle 11"/>
            <p:cNvSpPr/>
            <p:nvPr/>
          </p:nvSpPr>
          <p:spPr>
            <a:xfrm>
              <a:off x="3426040" y="1937879"/>
              <a:ext cx="1521499" cy="1047607"/>
            </a:xfrm>
            <a:prstGeom prst="rect">
              <a:avLst/>
            </a:prstGeom>
            <a:noFill/>
            <a:ln>
              <a:noFill/>
            </a:ln>
          </p:spPr>
          <p:txBody>
            <a:bodyPr wrap="square">
              <a:spAutoFit/>
            </a:bodyP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Evaluation and approval</a:t>
              </a:r>
            </a:p>
          </p:txBody>
        </p:sp>
      </p:grpSp>
      <p:sp>
        <p:nvSpPr>
          <p:cNvPr id="13" name="Oval 7"/>
          <p:cNvSpPr/>
          <p:nvPr/>
        </p:nvSpPr>
        <p:spPr>
          <a:xfrm>
            <a:off x="5640781" y="1471705"/>
            <a:ext cx="1440000" cy="1440000"/>
          </a:xfrm>
          <a:prstGeom prst="ellipse">
            <a:avLst/>
          </a:prstGeom>
          <a:solidFill>
            <a:schemeClr val="accent5">
              <a:lumMod val="5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rPr>
              <a:t>Planning, organization and execution of BizSpark Camps-webinar </a:t>
            </a:r>
          </a:p>
        </p:txBody>
      </p:sp>
      <p:sp>
        <p:nvSpPr>
          <p:cNvPr id="14" name="Oval 13"/>
          <p:cNvSpPr/>
          <p:nvPr/>
        </p:nvSpPr>
        <p:spPr>
          <a:xfrm>
            <a:off x="6897372" y="1471705"/>
            <a:ext cx="1440000" cy="1440000"/>
          </a:xfrm>
          <a:prstGeom prst="ellipse">
            <a:avLst/>
          </a:prstGeom>
          <a:solidFill>
            <a:schemeClr val="tx2">
              <a:lumMod val="5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Technical support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&amp; reviews</a:t>
            </a:r>
            <a:r>
              <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Oval 15"/>
          <p:cNvSpPr/>
          <p:nvPr/>
        </p:nvSpPr>
        <p:spPr>
          <a:xfrm>
            <a:off x="8153963" y="1471705"/>
            <a:ext cx="1524942" cy="1469398"/>
          </a:xfrm>
          <a:prstGeom prst="ellipse">
            <a:avLst/>
          </a:prstGeom>
          <a:solidFill>
            <a:schemeClr val="tx2">
              <a:lumMod val="75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Relationship with Network Partners</a:t>
            </a:r>
          </a:p>
        </p:txBody>
      </p:sp>
      <p:sp>
        <p:nvSpPr>
          <p:cNvPr id="16" name="Oval 15"/>
          <p:cNvSpPr/>
          <p:nvPr/>
        </p:nvSpPr>
        <p:spPr>
          <a:xfrm>
            <a:off x="9410554" y="1471705"/>
            <a:ext cx="1440000" cy="1440000"/>
          </a:xfrm>
          <a:prstGeom prst="ellipse">
            <a:avLst/>
          </a:prstGeom>
          <a:solidFill>
            <a:schemeClr val="tx2">
              <a:lumMod val="60000"/>
              <a:lumOff val="4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Nomination for BizSpark Plus </a:t>
            </a:r>
            <a:endParaRPr kumimoji="0" lang="en-US" sz="1600" b="1" i="0" u="none" strike="noStrike" kern="0" cap="none" spc="0" normalizeH="0" baseline="0" noProof="0" dirty="0">
              <a:ln>
                <a:noFill/>
              </a:ln>
              <a:solidFill>
                <a:srgbClr val="FFFFFF"/>
              </a:solidFill>
              <a:effectLst/>
              <a:uLnTx/>
              <a:uFillTx/>
            </a:endParaRPr>
          </a:p>
        </p:txBody>
      </p:sp>
      <p:sp>
        <p:nvSpPr>
          <p:cNvPr id="17" name="Oval 16"/>
          <p:cNvSpPr/>
          <p:nvPr/>
        </p:nvSpPr>
        <p:spPr>
          <a:xfrm>
            <a:off x="10667145" y="1471705"/>
            <a:ext cx="1440000" cy="1440000"/>
          </a:xfrm>
          <a:prstGeom prst="ellipse">
            <a:avLst/>
          </a:prstGeom>
          <a:solidFill>
            <a:schemeClr val="tx2">
              <a:lumMod val="40000"/>
              <a:lumOff val="6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LinkedIn Community “BizSpark Italy”</a:t>
            </a:r>
            <a:endParaRPr kumimoji="0" lang="en-US" sz="3200" b="1" i="0" u="none" strike="noStrike" kern="0" cap="none" spc="0" normalizeH="0" baseline="0" noProof="0" dirty="0">
              <a:ln>
                <a:noFill/>
              </a:ln>
              <a:solidFill>
                <a:srgbClr val="FFFFFF"/>
              </a:solidFill>
              <a:effectLst/>
              <a:uLnTx/>
              <a:uFillTx/>
            </a:endParaRPr>
          </a:p>
        </p:txBody>
      </p:sp>
      <p:grpSp>
        <p:nvGrpSpPr>
          <p:cNvPr id="18" name="Gruppo 5"/>
          <p:cNvGrpSpPr/>
          <p:nvPr/>
        </p:nvGrpSpPr>
        <p:grpSpPr>
          <a:xfrm>
            <a:off x="4139750" y="3739649"/>
            <a:ext cx="7124954" cy="2405072"/>
            <a:chOff x="1227015" y="1463809"/>
            <a:chExt cx="7124954" cy="2405072"/>
          </a:xfrm>
        </p:grpSpPr>
        <p:grpSp>
          <p:nvGrpSpPr>
            <p:cNvPr id="19" name="Gruppo 2"/>
            <p:cNvGrpSpPr/>
            <p:nvPr/>
          </p:nvGrpSpPr>
          <p:grpSpPr>
            <a:xfrm>
              <a:off x="1227015" y="1477783"/>
              <a:ext cx="2357915" cy="2391098"/>
              <a:chOff x="1227015" y="1477783"/>
              <a:chExt cx="2357915" cy="2391098"/>
            </a:xfrm>
          </p:grpSpPr>
          <p:sp>
            <p:nvSpPr>
              <p:cNvPr id="28" name="Rectangle 27"/>
              <p:cNvSpPr/>
              <p:nvPr>
                <p:custDataLst>
                  <p:tags r:id="rId3"/>
                </p:custDataLst>
              </p:nvPr>
            </p:nvSpPr>
            <p:spPr bwMode="auto">
              <a:xfrm>
                <a:off x="1330273" y="1553169"/>
                <a:ext cx="2090335" cy="2026528"/>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1227015" y="1477783"/>
                <a:ext cx="2129185"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2500+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Enrolled Startups from the begin of the program in Italy </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(5 years)</a:t>
                </a:r>
              </a:p>
            </p:txBody>
          </p:sp>
          <p:pic>
            <p:nvPicPr>
              <p:cNvPr id="30" name="Pictur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42780" y="2626731"/>
                <a:ext cx="1242150" cy="1242150"/>
              </a:xfrm>
              <a:prstGeom prst="rect">
                <a:avLst/>
              </a:prstGeom>
            </p:spPr>
          </p:pic>
        </p:grpSp>
        <p:grpSp>
          <p:nvGrpSpPr>
            <p:cNvPr id="20" name="Gruppo 3"/>
            <p:cNvGrpSpPr/>
            <p:nvPr/>
          </p:nvGrpSpPr>
          <p:grpSpPr>
            <a:xfrm>
              <a:off x="3649018" y="1466585"/>
              <a:ext cx="2250449" cy="2233198"/>
              <a:chOff x="3644451" y="1466585"/>
              <a:chExt cx="2250449" cy="2233198"/>
            </a:xfrm>
          </p:grpSpPr>
          <p:sp>
            <p:nvSpPr>
              <p:cNvPr id="25" name="Rectangle 24"/>
              <p:cNvSpPr/>
              <p:nvPr>
                <p:custDataLst>
                  <p:tags r:id="rId2"/>
                </p:custDataLst>
              </p:nvPr>
            </p:nvSpPr>
            <p:spPr bwMode="auto">
              <a:xfrm>
                <a:off x="3706899" y="1553169"/>
                <a:ext cx="2090335" cy="2026528"/>
              </a:xfrm>
              <a:prstGeom prst="rect">
                <a:avLst/>
              </a:prstGeom>
              <a:solidFill>
                <a:srgbClr val="6BBD46"/>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6" name="TextBox 25"/>
              <p:cNvSpPr txBox="1"/>
              <p:nvPr/>
            </p:nvSpPr>
            <p:spPr>
              <a:xfrm>
                <a:off x="3644451" y="1466585"/>
                <a:ext cx="2029017" cy="1877437"/>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1435</a:t>
                </a:r>
                <a:endParaRPr kumimoji="0" lang="en-US" sz="1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in the three-year program</a:t>
                </a:r>
              </a:p>
              <a:p>
                <a:pPr marL="19431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944970" y="2749853"/>
                <a:ext cx="949930" cy="949930"/>
              </a:xfrm>
              <a:prstGeom prst="rect">
                <a:avLst/>
              </a:prstGeom>
            </p:spPr>
          </p:pic>
        </p:grpSp>
        <p:grpSp>
          <p:nvGrpSpPr>
            <p:cNvPr id="21" name="Gruppo 4"/>
            <p:cNvGrpSpPr/>
            <p:nvPr/>
          </p:nvGrpSpPr>
          <p:grpSpPr>
            <a:xfrm>
              <a:off x="5963555" y="1463809"/>
              <a:ext cx="2388414" cy="2402298"/>
              <a:chOff x="5963555" y="1463809"/>
              <a:chExt cx="2388414" cy="2402298"/>
            </a:xfrm>
          </p:grpSpPr>
          <p:sp>
            <p:nvSpPr>
              <p:cNvPr id="22" name="Rectangle 14"/>
              <p:cNvSpPr/>
              <p:nvPr>
                <p:custDataLst>
                  <p:tags r:id="rId1"/>
                </p:custDataLst>
              </p:nvPr>
            </p:nvSpPr>
            <p:spPr bwMode="auto">
              <a:xfrm>
                <a:off x="6061205" y="1564165"/>
                <a:ext cx="2090335" cy="2026528"/>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3" name="TextBox 17"/>
              <p:cNvSpPr txBox="1"/>
              <p:nvPr/>
            </p:nvSpPr>
            <p:spPr>
              <a:xfrm>
                <a:off x="5963555" y="1463809"/>
                <a:ext cx="2002266"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it-IT"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850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who use the Microsoft Azure cloud platform</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109819" y="2623957"/>
                <a:ext cx="1242150" cy="1242150"/>
              </a:xfrm>
              <a:prstGeom prst="rect">
                <a:avLst/>
              </a:prstGeom>
            </p:spPr>
          </p:pic>
        </p:grpSp>
      </p:gr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770" y="294907"/>
            <a:ext cx="1659479" cy="896360"/>
          </a:xfrm>
          <a:prstGeom prst="rect">
            <a:avLst/>
          </a:prstGeom>
        </p:spPr>
      </p:pic>
      <p:grpSp>
        <p:nvGrpSpPr>
          <p:cNvPr id="49" name="Group 2075"/>
          <p:cNvGrpSpPr/>
          <p:nvPr/>
        </p:nvGrpSpPr>
        <p:grpSpPr>
          <a:xfrm>
            <a:off x="1738621" y="627972"/>
            <a:ext cx="1168720" cy="1109097"/>
            <a:chOff x="6399213" y="2936875"/>
            <a:chExt cx="1744662" cy="2109788"/>
          </a:xfrm>
        </p:grpSpPr>
        <p:sp>
          <p:nvSpPr>
            <p:cNvPr id="50"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68443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800" fill="hold"/>
                                        <p:tgtEl>
                                          <p:spTgt spid="16"/>
                                        </p:tgtEl>
                                        <p:attrNameLst>
                                          <p:attrName>ppt_x</p:attrName>
                                        </p:attrNameLst>
                                      </p:cBhvr>
                                      <p:tavLst>
                                        <p:tav tm="0">
                                          <p:val>
                                            <p:strVal val="1+#ppt_w/2"/>
                                          </p:val>
                                        </p:tav>
                                        <p:tav tm="100000">
                                          <p:val>
                                            <p:strVal val="#ppt_x"/>
                                          </p:val>
                                        </p:tav>
                                      </p:tavLst>
                                    </p:anim>
                                    <p:anim calcmode="lin" valueType="num">
                                      <p:cBhvr additive="base">
                                        <p:cTn id="20" dur="8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800" fill="hold"/>
                                        <p:tgtEl>
                                          <p:spTgt spid="17"/>
                                        </p:tgtEl>
                                        <p:attrNameLst>
                                          <p:attrName>ppt_x</p:attrName>
                                        </p:attrNameLst>
                                      </p:cBhvr>
                                      <p:tavLst>
                                        <p:tav tm="0">
                                          <p:val>
                                            <p:strVal val="1+#ppt_w/2"/>
                                          </p:val>
                                        </p:tav>
                                        <p:tav tm="100000">
                                          <p:val>
                                            <p:strVal val="#ppt_x"/>
                                          </p:val>
                                        </p:tav>
                                      </p:tavLst>
                                    </p:anim>
                                    <p:anim calcmode="lin" valueType="num">
                                      <p:cBhvr additive="base">
                                        <p:cTn id="24" dur="8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800" fill="hold"/>
                                        <p:tgtEl>
                                          <p:spTgt spid="15"/>
                                        </p:tgtEl>
                                        <p:attrNameLst>
                                          <p:attrName>ppt_x</p:attrName>
                                        </p:attrNameLst>
                                      </p:cBhvr>
                                      <p:tavLst>
                                        <p:tav tm="0">
                                          <p:val>
                                            <p:strVal val="1+#ppt_w/2"/>
                                          </p:val>
                                        </p:tav>
                                        <p:tav tm="100000">
                                          <p:val>
                                            <p:strVal val="#ppt_x"/>
                                          </p:val>
                                        </p:tav>
                                      </p:tavLst>
                                    </p:anim>
                                    <p:anim calcmode="lin" valueType="num">
                                      <p:cBhvr additive="base">
                                        <p:cTn id="32" dur="8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5.xml><?xml version="1.0" encoding="utf-8"?>
<a:theme xmlns:a="http://schemas.openxmlformats.org/drawingml/2006/main" name="1_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themeOverride>
</file>

<file path=docProps/app.xml><?xml version="1.0" encoding="utf-8"?>
<Properties xmlns="http://schemas.openxmlformats.org/officeDocument/2006/extended-properties" xmlns:vt="http://schemas.openxmlformats.org/officeDocument/2006/docPropsVTypes">
  <TotalTime>50</TotalTime>
  <Words>1272</Words>
  <Application>Microsoft Office PowerPoint</Application>
  <PresentationFormat>Widescreen</PresentationFormat>
  <Paragraphs>304</Paragraphs>
  <Slides>15</Slides>
  <Notes>11</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15</vt:i4>
      </vt:variant>
    </vt:vector>
  </HeadingPairs>
  <TitlesOfParts>
    <vt:vector size="31" baseType="lpstr">
      <vt:lpstr>MS PGothic</vt:lpstr>
      <vt:lpstr>Arial</vt:lpstr>
      <vt:lpstr>Calibri</vt:lpstr>
      <vt:lpstr>Calibri Light</vt:lpstr>
      <vt:lpstr>Roboto</vt:lpstr>
      <vt:lpstr>Segoe UI</vt:lpstr>
      <vt:lpstr>Segoe UI Light</vt:lpstr>
      <vt:lpstr>Segoe UI Semibold</vt:lpstr>
      <vt:lpstr>Segoe UI Semilight</vt:lpstr>
      <vt:lpstr>Wingdings</vt:lpstr>
      <vt:lpstr>Tema di Office</vt:lpstr>
      <vt:lpstr>MGXFY16 Dark Gray Template</vt:lpstr>
      <vt:lpstr>TEE14 Speaker PPT Template</vt:lpstr>
      <vt:lpstr>Template_MIC_Metro_Wide_v1.1</vt:lpstr>
      <vt:lpstr>1_Template_MIC_Metro_Wide_v1.1</vt:lpstr>
      <vt:lpstr>Azure Event</vt:lpstr>
      <vt:lpstr>PowerPoint Presentation</vt:lpstr>
      <vt:lpstr>Microsoft Azure</vt:lpstr>
      <vt:lpstr>Agenda:</vt:lpstr>
      <vt:lpstr>PowerPoint Presentation</vt:lpstr>
      <vt:lpstr>PEOPLE &amp; NETWORK</vt:lpstr>
      <vt:lpstr>ISMB STRUCTURE</vt:lpstr>
      <vt:lpstr>PowerPoint Presentation</vt:lpstr>
      <vt:lpstr>OUR TOPICS</vt:lpstr>
      <vt:lpstr>PowerPoint Presentation</vt:lpstr>
      <vt:lpstr>Microsoft Azure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Scullino</dc:creator>
  <cp:lastModifiedBy>Francesco Scullino</cp:lastModifiedBy>
  <cp:revision>12</cp:revision>
  <dcterms:created xsi:type="dcterms:W3CDTF">2016-05-20T14:32:32Z</dcterms:created>
  <dcterms:modified xsi:type="dcterms:W3CDTF">2016-05-21T13:46:17Z</dcterms:modified>
</cp:coreProperties>
</file>